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tags/tag23.xml" ContentType="application/vnd.openxmlformats-officedocument.presentationml.tags+xml"/>
  <Override PartName="/ppt/notesSlides/notesSlide7.xml" ContentType="application/vnd.openxmlformats-officedocument.presentationml.notesSlide+xml"/>
  <Override PartName="/ppt/tags/tag2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tags/tag2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8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6" r:id="rId2"/>
  </p:sldMasterIdLst>
  <p:notesMasterIdLst>
    <p:notesMasterId r:id="rId43"/>
  </p:notesMasterIdLst>
  <p:sldIdLst>
    <p:sldId id="315" r:id="rId3"/>
    <p:sldId id="361" r:id="rId4"/>
    <p:sldId id="353" r:id="rId5"/>
    <p:sldId id="357" r:id="rId6"/>
    <p:sldId id="360" r:id="rId7"/>
    <p:sldId id="307" r:id="rId8"/>
    <p:sldId id="332" r:id="rId9"/>
    <p:sldId id="367" r:id="rId10"/>
    <p:sldId id="368" r:id="rId11"/>
    <p:sldId id="314" r:id="rId12"/>
    <p:sldId id="283" r:id="rId13"/>
    <p:sldId id="302" r:id="rId14"/>
    <p:sldId id="318" r:id="rId15"/>
    <p:sldId id="273" r:id="rId16"/>
    <p:sldId id="289" r:id="rId17"/>
    <p:sldId id="331" r:id="rId18"/>
    <p:sldId id="351" r:id="rId19"/>
    <p:sldId id="290" r:id="rId20"/>
    <p:sldId id="349" r:id="rId21"/>
    <p:sldId id="303" r:id="rId22"/>
    <p:sldId id="329" r:id="rId23"/>
    <p:sldId id="293" r:id="rId24"/>
    <p:sldId id="294" r:id="rId25"/>
    <p:sldId id="295" r:id="rId26"/>
    <p:sldId id="355" r:id="rId27"/>
    <p:sldId id="330" r:id="rId28"/>
    <p:sldId id="347" r:id="rId29"/>
    <p:sldId id="337" r:id="rId30"/>
    <p:sldId id="319" r:id="rId31"/>
    <p:sldId id="321" r:id="rId32"/>
    <p:sldId id="270" r:id="rId33"/>
    <p:sldId id="279" r:id="rId34"/>
    <p:sldId id="259" r:id="rId35"/>
    <p:sldId id="304" r:id="rId36"/>
    <p:sldId id="365" r:id="rId37"/>
    <p:sldId id="324" r:id="rId38"/>
    <p:sldId id="369" r:id="rId39"/>
    <p:sldId id="370" r:id="rId40"/>
    <p:sldId id="342" r:id="rId41"/>
    <p:sldId id="364" r:id="rId42"/>
  </p:sldIdLst>
  <p:sldSz cx="9144000" cy="6858000" type="screen4x3"/>
  <p:notesSz cx="6858000" cy="9144000"/>
  <p:defaultTextStyle>
    <a:defPPr>
      <a:defRPr lang="es-ES_trad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A17CC3"/>
    <a:srgbClr val="C359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14" autoAdjust="0"/>
    <p:restoredTop sz="87965" autoAdjust="0"/>
  </p:normalViewPr>
  <p:slideViewPr>
    <p:cSldViewPr snapToGrid="0" snapToObjects="1">
      <p:cViewPr varScale="1">
        <p:scale>
          <a:sx n="70" d="100"/>
          <a:sy n="70" d="100"/>
        </p:scale>
        <p:origin x="-67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45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EA882-C122-9B4B-8DA4-0F4A38B329E4}" type="datetimeFigureOut">
              <a:rPr lang="es-ES_tradnl" smtClean="0"/>
              <a:pPr/>
              <a:t>25/04/2012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0F20D6-ACED-724A-B745-BA2B5858FE65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2391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57225"/>
            <a:ext cx="4575175" cy="3430588"/>
          </a:xfrm>
          <a:noFill/>
          <a:ln/>
        </p:spPr>
      </p:sp>
      <p:sp>
        <p:nvSpPr>
          <p:cNvPr id="40963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0525" y="355600"/>
            <a:ext cx="3400425" cy="2549525"/>
          </a:xfrm>
          <a:ln/>
        </p:spPr>
      </p:sp>
      <p:sp>
        <p:nvSpPr>
          <p:cNvPr id="1055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979738"/>
            <a:ext cx="5676900" cy="4116387"/>
          </a:xfrm>
          <a:noFill/>
          <a:ln/>
        </p:spPr>
        <p:txBody>
          <a:bodyPr lIns="91204" tIns="45602" rIns="91204" bIns="45602"/>
          <a:lstStyle/>
          <a:p>
            <a:r>
              <a:rPr lang="en-US"/>
              <a:t>DISCUSSION</a:t>
            </a:r>
          </a:p>
          <a:p>
            <a:pPr marL="228600" lvl="1" indent="-114300"/>
            <a:r>
              <a:rPr lang="en-US"/>
              <a:t>The combination of GLP-1 activity and glucose-stimulated insulin secretion results in increased insulin secretion.</a:t>
            </a:r>
          </a:p>
          <a:p>
            <a:pPr marL="228600" lvl="1" indent="-114300"/>
            <a:r>
              <a:rPr lang="en-US"/>
              <a:t>The presence of the GLP-1-activated pathway delays the repolarisation of the membrane, allowing a longer period of Ca</a:t>
            </a:r>
            <a:r>
              <a:rPr lang="en-US" baseline="30000"/>
              <a:t>2+</a:t>
            </a:r>
            <a:r>
              <a:rPr lang="en-US"/>
              <a:t> influx.</a:t>
            </a:r>
          </a:p>
          <a:p>
            <a:pPr marL="228600" lvl="1" indent="-114300"/>
            <a:r>
              <a:rPr lang="en-US"/>
              <a:t>The increased concentration of intracellular Ca</a:t>
            </a:r>
            <a:r>
              <a:rPr lang="en-US" baseline="30000"/>
              <a:t>2+</a:t>
            </a:r>
            <a:r>
              <a:rPr lang="en-US"/>
              <a:t> results in even greater insulin release.</a:t>
            </a:r>
          </a:p>
          <a:p>
            <a:pPr marL="228600" lvl="1" indent="-114300"/>
            <a:endParaRPr lang="en-US"/>
          </a:p>
          <a:p>
            <a:pPr marL="228600" lvl="1" indent="-114300"/>
            <a:r>
              <a:rPr lang="en-US" sz="1300" b="1" u="sng"/>
              <a:t>Abbreviations</a:t>
            </a:r>
          </a:p>
          <a:p>
            <a:pPr marL="228600" lvl="1" indent="-114300"/>
            <a:r>
              <a:rPr lang="en-US"/>
              <a:t>ADP = adenosine diphosphate</a:t>
            </a:r>
          </a:p>
          <a:p>
            <a:pPr marL="228600" lvl="1" indent="-114300"/>
            <a:r>
              <a:rPr lang="en-US"/>
              <a:t>ATP = adenosine triphosphate</a:t>
            </a:r>
          </a:p>
          <a:p>
            <a:pPr marL="228600" lvl="1" indent="-114300"/>
            <a:r>
              <a:rPr lang="en-US"/>
              <a:t>Ca</a:t>
            </a:r>
            <a:r>
              <a:rPr lang="en-US" baseline="30000"/>
              <a:t>2+</a:t>
            </a:r>
            <a:r>
              <a:rPr lang="en-US"/>
              <a:t> = calcium</a:t>
            </a:r>
          </a:p>
          <a:p>
            <a:pPr marL="228600" lvl="1" indent="-114300"/>
            <a:r>
              <a:rPr lang="en-US"/>
              <a:t>cAMP = cyclic adenosine monophosphate</a:t>
            </a:r>
          </a:p>
          <a:p>
            <a:pPr marL="228600" lvl="1" indent="-114300"/>
            <a:r>
              <a:rPr lang="en-US"/>
              <a:t>K = potassium</a:t>
            </a:r>
          </a:p>
          <a:p>
            <a:endParaRPr lang="en-US" sz="1100">
              <a:solidFill>
                <a:srgbClr val="CC3300"/>
              </a:solidFill>
            </a:endParaRPr>
          </a:p>
          <a:p>
            <a:endParaRPr lang="es-ES" sz="1100">
              <a:solidFill>
                <a:srgbClr val="CC33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8E039E-3A63-634B-9417-AF65047A5952}" type="slidenum">
              <a:rPr lang="es-ES"/>
              <a:pPr/>
              <a:t>24</a:t>
            </a:fld>
            <a:endParaRPr lang="es-ES"/>
          </a:p>
        </p:txBody>
      </p:sp>
      <p:sp>
        <p:nvSpPr>
          <p:cNvPr id="460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00163" y="803275"/>
            <a:ext cx="4256087" cy="3192463"/>
          </a:xfrm>
          <a:solidFill>
            <a:srgbClr val="FFFFFF"/>
          </a:solidFill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25" y="4359275"/>
            <a:ext cx="5035550" cy="41322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s-ES_tradnl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FIG. 14.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Insulinotropic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actions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GLP-1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􏰁-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mediated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tivation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cAMP-signaling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pathway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binding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GLP-1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receptor (Re)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activates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adenylyl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cyclase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(Ac),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resulting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forma-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tion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Binding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regulatory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(R)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subunit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PKA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release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active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catalytic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(C)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subunit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active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kinase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translocates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nucleus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phosphorylates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activates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nuclear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transcriptional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activator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CREB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bound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CRE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located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promoter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proinsulin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gene.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cascade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signaling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stimulation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transcription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proinsulin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gene and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increased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insulin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biosynthesis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replete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stores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insulin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secreted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response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nutrients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glucose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and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incretins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(GLP-1, GIP). [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Adapted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permission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J. F.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Habener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In </a:t>
            </a:r>
            <a:r>
              <a:rPr lang="es-E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Di- </a:t>
            </a:r>
            <a:r>
              <a:rPr lang="es-E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abetes</a:t>
            </a:r>
            <a:r>
              <a:rPr lang="es-E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Mellitus,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68-78, 1996 (588)]. 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F20D6-ACED-724A-B745-BA2B5858FE65}" type="slidenum">
              <a:rPr lang="es-ES_tradnl" smtClean="0"/>
              <a:pPr/>
              <a:t>26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88788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GLP-1 targets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multiple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organs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glucose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control in T2DM. GLP-1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acts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directly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indirectly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peripheral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tissues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contribute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lowering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blood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glucose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levels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potent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pancreatic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􏰊-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stimulate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insulin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secretion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inhibition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􏰉-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glucagon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secretion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reduces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hepatic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glucose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production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decrease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gastric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motility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a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reduction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appetite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contributes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weight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loss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reduced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levels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adipocytokines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decreased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inflammation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F20D6-ACED-724A-B745-BA2B5858FE65}" type="slidenum">
              <a:rPr lang="es-ES_tradnl" smtClean="0"/>
              <a:pPr/>
              <a:t>29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77809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Antiatherosclerotic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potential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GLP-1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action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actions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GLP-1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blood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vessels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macrophages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regulation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plasma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lipid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profiles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development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and/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progression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atherosclerotic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plaques. 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F20D6-ACED-724A-B745-BA2B5858FE65}" type="slidenum">
              <a:rPr lang="es-ES_tradnl" smtClean="0"/>
              <a:pPr/>
              <a:t>30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992565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360B7B-C5FA-3D4C-A863-02C3787EFBE5}" type="slidenum">
              <a:rPr lang="es-ES"/>
              <a:pPr/>
              <a:t>34</a:t>
            </a:fld>
            <a:endParaRPr lang="es-ES"/>
          </a:p>
        </p:txBody>
      </p:sp>
      <p:sp>
        <p:nvSpPr>
          <p:cNvPr id="1100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0803" name="Notes Placeholder 2"/>
          <p:cNvSpPr>
            <a:spLocks noGrp="1"/>
          </p:cNvSpPr>
          <p:nvPr>
            <p:ph type="body" idx="1"/>
          </p:nvPr>
        </p:nvSpPr>
        <p:spPr/>
        <p:txBody>
          <a:bodyPr lIns="91885" tIns="45942" rIns="91885" bIns="45942"/>
          <a:lstStyle/>
          <a:p>
            <a:r>
              <a:rPr lang="es-ES" b="1" dirty="0">
                <a:solidFill>
                  <a:srgbClr val="001965"/>
                </a:solidFill>
                <a:sym typeface="Verdana" pitchFamily="26" charset="0"/>
              </a:rPr>
              <a:t>Familia de terapias a base de incretina</a:t>
            </a:r>
          </a:p>
          <a:p>
            <a:endParaRPr lang="es-ES" b="1" dirty="0">
              <a:solidFill>
                <a:srgbClr val="001965"/>
              </a:solidFill>
              <a:sym typeface="Verdana" pitchFamily="26" charset="0"/>
            </a:endParaRPr>
          </a:p>
          <a:p>
            <a:r>
              <a:rPr lang="es-ES" dirty="0">
                <a:solidFill>
                  <a:srgbClr val="001965"/>
                </a:solidFill>
                <a:sym typeface="Verdana" pitchFamily="26" charset="0"/>
              </a:rPr>
              <a:t>Las terapias a base de incretina puede dividirse ampliamente entre:</a:t>
            </a:r>
          </a:p>
          <a:p>
            <a:pPr>
              <a:buFontTx/>
              <a:buAutoNum type="arabicParenR"/>
            </a:pPr>
            <a:r>
              <a:rPr lang="es-ES" dirty="0">
                <a:solidFill>
                  <a:srgbClr val="001965"/>
                </a:solidFill>
                <a:sym typeface="Verdana" pitchFamily="26" charset="0"/>
              </a:rPr>
              <a:t>Inhibidores DPP-4 (por ej. </a:t>
            </a:r>
            <a:r>
              <a:rPr lang="es-ES" dirty="0" err="1">
                <a:solidFill>
                  <a:srgbClr val="001965"/>
                </a:solidFill>
                <a:sym typeface="Verdana" pitchFamily="26" charset="0"/>
              </a:rPr>
              <a:t>sitagliptina</a:t>
            </a:r>
            <a:r>
              <a:rPr lang="es-ES" dirty="0">
                <a:solidFill>
                  <a:srgbClr val="001965"/>
                </a:solidFill>
                <a:sym typeface="Verdana" pitchFamily="26" charset="0"/>
              </a:rPr>
              <a:t>, </a:t>
            </a:r>
            <a:r>
              <a:rPr lang="es-ES" dirty="0" err="1">
                <a:solidFill>
                  <a:srgbClr val="001965"/>
                </a:solidFill>
                <a:sym typeface="Verdana" pitchFamily="26" charset="0"/>
              </a:rPr>
              <a:t>vildagliptina</a:t>
            </a:r>
            <a:r>
              <a:rPr lang="es-ES" dirty="0">
                <a:solidFill>
                  <a:srgbClr val="001965"/>
                </a:solidFill>
                <a:sym typeface="Verdana" pitchFamily="26" charset="0"/>
              </a:rPr>
              <a:t>) </a:t>
            </a:r>
          </a:p>
          <a:p>
            <a:pPr>
              <a:buFontTx/>
              <a:buAutoNum type="arabicParenR"/>
            </a:pPr>
            <a:r>
              <a:rPr lang="es-ES" dirty="0">
                <a:solidFill>
                  <a:srgbClr val="001965"/>
                </a:solidFill>
                <a:sym typeface="Verdana" pitchFamily="26" charset="0"/>
              </a:rPr>
              <a:t>agonista receptor de GLP-1 (</a:t>
            </a:r>
            <a:r>
              <a:rPr lang="es-ES" dirty="0" err="1">
                <a:solidFill>
                  <a:srgbClr val="001965"/>
                </a:solidFill>
                <a:sym typeface="Verdana" pitchFamily="26" charset="0"/>
              </a:rPr>
              <a:t>Exenatida</a:t>
            </a:r>
            <a:r>
              <a:rPr lang="es-ES" dirty="0">
                <a:solidFill>
                  <a:srgbClr val="001965"/>
                </a:solidFill>
                <a:sym typeface="Verdana" pitchFamily="26" charset="0"/>
              </a:rPr>
              <a:t>, </a:t>
            </a:r>
            <a:r>
              <a:rPr lang="es-ES" dirty="0" err="1">
                <a:solidFill>
                  <a:srgbClr val="001965"/>
                </a:solidFill>
                <a:sym typeface="Verdana" pitchFamily="26" charset="0"/>
              </a:rPr>
              <a:t>liraglutida</a:t>
            </a:r>
            <a:r>
              <a:rPr lang="es-ES" dirty="0">
                <a:solidFill>
                  <a:srgbClr val="001965"/>
                </a:solidFill>
                <a:sym typeface="Verdana" pitchFamily="26" charset="0"/>
              </a:rPr>
              <a:t>)</a:t>
            </a:r>
          </a:p>
          <a:p>
            <a:endParaRPr lang="es-ES" dirty="0">
              <a:solidFill>
                <a:srgbClr val="001965"/>
              </a:solidFill>
              <a:sym typeface="Verdana" pitchFamily="26" charset="0"/>
            </a:endParaRPr>
          </a:p>
          <a:p>
            <a:r>
              <a:rPr lang="es-ES" dirty="0">
                <a:solidFill>
                  <a:srgbClr val="001965"/>
                </a:solidFill>
                <a:sym typeface="Verdana" pitchFamily="26" charset="0"/>
              </a:rPr>
              <a:t>Con esta segunda categoría sin embargo, los agonistas de GLP-1R pueden ser clasificados como:</a:t>
            </a:r>
          </a:p>
          <a:p>
            <a:pPr>
              <a:buFontTx/>
              <a:buAutoNum type="arabicParenR"/>
            </a:pPr>
            <a:r>
              <a:rPr lang="es-ES" dirty="0">
                <a:solidFill>
                  <a:srgbClr val="001965"/>
                </a:solidFill>
                <a:sym typeface="Verdana" pitchFamily="26" charset="0"/>
              </a:rPr>
              <a:t>Terapias a base de </a:t>
            </a:r>
            <a:r>
              <a:rPr lang="es-ES" dirty="0" err="1">
                <a:solidFill>
                  <a:srgbClr val="001965"/>
                </a:solidFill>
                <a:sym typeface="Verdana" pitchFamily="26" charset="0"/>
              </a:rPr>
              <a:t>exendina</a:t>
            </a:r>
            <a:r>
              <a:rPr lang="es-ES" dirty="0">
                <a:solidFill>
                  <a:srgbClr val="001965"/>
                </a:solidFill>
                <a:sym typeface="Verdana" pitchFamily="26" charset="0"/>
              </a:rPr>
              <a:t> (</a:t>
            </a:r>
            <a:r>
              <a:rPr lang="es-ES" dirty="0" err="1">
                <a:solidFill>
                  <a:srgbClr val="001965"/>
                </a:solidFill>
                <a:sym typeface="Verdana" pitchFamily="26" charset="0"/>
              </a:rPr>
              <a:t>exenatida</a:t>
            </a:r>
            <a:r>
              <a:rPr lang="es-ES" dirty="0">
                <a:solidFill>
                  <a:srgbClr val="001965"/>
                </a:solidFill>
                <a:sym typeface="Verdana" pitchFamily="26" charset="0"/>
              </a:rPr>
              <a:t>, </a:t>
            </a:r>
            <a:r>
              <a:rPr lang="es-ES" dirty="0" err="1">
                <a:solidFill>
                  <a:srgbClr val="001965"/>
                </a:solidFill>
                <a:sym typeface="Verdana" pitchFamily="26" charset="0"/>
              </a:rPr>
              <a:t>exenatida</a:t>
            </a:r>
            <a:r>
              <a:rPr lang="es-ES" dirty="0">
                <a:solidFill>
                  <a:srgbClr val="001965"/>
                </a:solidFill>
                <a:sym typeface="Verdana" pitchFamily="26" charset="0"/>
              </a:rPr>
              <a:t> LAR) cuya secuencia es idéntica en ~50% con el GLP-1 humano </a:t>
            </a:r>
          </a:p>
          <a:p>
            <a:pPr>
              <a:buFontTx/>
              <a:buAutoNum type="arabicParenR"/>
            </a:pPr>
            <a:r>
              <a:rPr lang="es-ES" dirty="0">
                <a:solidFill>
                  <a:srgbClr val="001965"/>
                </a:solidFill>
                <a:sym typeface="Verdana" pitchFamily="26" charset="0"/>
              </a:rPr>
              <a:t>Análogos de GLP-1 humano (</a:t>
            </a:r>
            <a:r>
              <a:rPr lang="es-ES" dirty="0" err="1">
                <a:solidFill>
                  <a:srgbClr val="001965"/>
                </a:solidFill>
                <a:sym typeface="Verdana" pitchFamily="26" charset="0"/>
              </a:rPr>
              <a:t>liraglutida</a:t>
            </a:r>
            <a:r>
              <a:rPr lang="es-ES" dirty="0">
                <a:solidFill>
                  <a:srgbClr val="001965"/>
                </a:solidFill>
                <a:sym typeface="Verdana" pitchFamily="26" charset="0"/>
              </a:rPr>
              <a:t>), con un porcentaje muy superior de similitud con GLP-1 humano (97%)</a:t>
            </a:r>
          </a:p>
        </p:txBody>
      </p:sp>
      <p:sp>
        <p:nvSpPr>
          <p:cNvPr id="110080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85" tIns="45942" rIns="91885" bIns="45942" anchor="b">
            <a:prstTxWarp prst="textNoShape">
              <a:avLst/>
            </a:prstTxWarp>
          </a:bodyPr>
          <a:lstStyle/>
          <a:p>
            <a:pPr algn="r" defTabSz="919163" eaLnBrk="0" hangingPunct="0">
              <a:buSzPct val="100000"/>
            </a:pPr>
            <a:fld id="{4323254C-A3FE-094B-A1CC-16855AEAD783}" type="slidenum">
              <a:rPr lang="en-GB" sz="1200">
                <a:solidFill>
                  <a:srgbClr val="001965"/>
                </a:solidFill>
                <a:latin typeface="Verdana" pitchFamily="26" charset="0"/>
                <a:sym typeface="Verdana" pitchFamily="26" charset="0"/>
              </a:rPr>
              <a:pPr algn="r" defTabSz="919163" eaLnBrk="0" hangingPunct="0">
                <a:buSzPct val="100000"/>
              </a:pPr>
              <a:t>34</a:t>
            </a:fld>
            <a:endParaRPr lang="en-GB" sz="1200">
              <a:solidFill>
                <a:srgbClr val="001965"/>
              </a:solidFill>
              <a:latin typeface="Verdana" pitchFamily="26" charset="0"/>
              <a:sym typeface="Verdana" pitchFamily="26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z="900">
              <a:latin typeface="Verdana" pitchFamily="41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63613" y="369888"/>
            <a:ext cx="5100637" cy="3825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56742DB-1D6D-8245-B4C8-CF18C518BFA1}" type="slidenum">
              <a:rPr lang="es-ES" sz="1200">
                <a:solidFill>
                  <a:srgbClr val="000000"/>
                </a:solidFill>
              </a:rPr>
              <a:pPr eaLnBrk="1" hangingPunct="1"/>
              <a:t>10</a:t>
            </a:fld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s-ES_tradnl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41355F-C916-0644-A856-4E1A8C1A679F}" type="slidenum">
              <a:rPr lang="es-ES"/>
              <a:pPr/>
              <a:t>12</a:t>
            </a:fld>
            <a:endParaRPr lang="es-ES"/>
          </a:p>
        </p:txBody>
      </p:sp>
      <p:sp>
        <p:nvSpPr>
          <p:cNvPr id="446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5800"/>
            <a:ext cx="4572000" cy="3429000"/>
          </a:xfrm>
          <a:ln/>
        </p:spPr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1663" y="4343400"/>
            <a:ext cx="5867400" cy="4635500"/>
          </a:xfrm>
        </p:spPr>
        <p:txBody>
          <a:bodyPr/>
          <a:lstStyle/>
          <a:p>
            <a:pPr marL="173038" indent="-173038">
              <a:lnSpc>
                <a:spcPct val="90000"/>
              </a:lnSpc>
            </a:pPr>
            <a:r>
              <a:rPr lang="en-US" sz="1100" b="1"/>
              <a:t>Insulin and glucagon dynamics in response to meals in normal subjects and Type 2 diabetes</a:t>
            </a:r>
            <a:endParaRPr lang="en-US" sz="1100"/>
          </a:p>
          <a:p>
            <a:pPr marL="173038" indent="-173038">
              <a:lnSpc>
                <a:spcPct val="90000"/>
              </a:lnSpc>
              <a:buFont typeface="Wingdings" pitchFamily="26" charset="2"/>
              <a:buChar char="Ø"/>
            </a:pPr>
            <a:r>
              <a:rPr lang="en-US" sz="1100"/>
              <a:t>This slide illustrates a study that measured plasma glucose, insulin, and glucagon response in individuals without (normal subjects) and with Type 2 diabetes. The study was conducted after an overnight fast followed by a high-carbohydrate meal. </a:t>
            </a:r>
          </a:p>
          <a:p>
            <a:pPr marL="173038" indent="-173038">
              <a:lnSpc>
                <a:spcPct val="90000"/>
              </a:lnSpc>
              <a:buFont typeface="Wingdings" pitchFamily="26" charset="2"/>
              <a:buChar char="Ø"/>
            </a:pPr>
            <a:r>
              <a:rPr lang="en-US" sz="1100"/>
              <a:t>Plasma glucose concentrations rose from 12.7 mmol/l (228 mg/dl), pre-meal, to 19.9 mmol/l (358 mg/dl) in individuals with Type 2 diabetes compared with an increase from 4.7 mmol/l (84 mg/dl) to a peak of 7.6 mmol/l (137 mg/dl) in normal subjects. </a:t>
            </a:r>
          </a:p>
          <a:p>
            <a:pPr marL="173038" indent="-173038">
              <a:lnSpc>
                <a:spcPct val="90000"/>
              </a:lnSpc>
              <a:buFont typeface="Wingdings" pitchFamily="26" charset="2"/>
              <a:buChar char="Ø"/>
            </a:pPr>
            <a:r>
              <a:rPr lang="en-US" sz="1100"/>
              <a:t>Insulin levels rose in normal individuals from a fasting level of 13 mU/l to a peak of 136 mU/l at 45 minutes. The insulin response in individuals with Type 2 diabetes was depressed, with a modest increase from a fasting level of 21 mU/l to a peak of 50 mU/l at 60 minutes. </a:t>
            </a:r>
          </a:p>
          <a:p>
            <a:pPr marL="173038" indent="-173038">
              <a:lnSpc>
                <a:spcPct val="90000"/>
              </a:lnSpc>
              <a:buFont typeface="Wingdings" pitchFamily="26" charset="2"/>
              <a:buChar char="Ø"/>
            </a:pPr>
            <a:r>
              <a:rPr lang="en-US" sz="1100"/>
              <a:t>In normal individuals, plasma glucagon began to fall from the fasting value of 126 ng/l (126 pg/ml) within 30 minutes of the start of the meal and reached a significantly lower concentration of 90 ng/l (90 pg/ml) at 90 minutes (</a:t>
            </a:r>
            <a:r>
              <a:rPr lang="en-US" sz="1100" i="1"/>
              <a:t>P</a:t>
            </a:r>
            <a:r>
              <a:rPr lang="en-US" sz="1100"/>
              <a:t>&lt;0.01). Plasma glucagon concentrations in those with Type 2 diabetes did not fall in response to the meal, despite the sharp increase in plasma glucose.</a:t>
            </a:r>
          </a:p>
          <a:p>
            <a:pPr marL="173038" indent="-173038">
              <a:lnSpc>
                <a:spcPct val="90000"/>
              </a:lnSpc>
              <a:buFont typeface="Wingdings" pitchFamily="26" charset="2"/>
              <a:buChar char="Ø"/>
            </a:pPr>
            <a:r>
              <a:rPr lang="en-US" sz="1100"/>
              <a:t>These results demonstrate the delayed and suppressed insulin response to rising plasma glucose concentrations in individuals with Type 2 diabetes. Importantly, it also shows the lack of postprandial suppression of glucagon in Type 2 diabetes following a meal; this stands in marked contrast to the rapid fall in glucagon levels among normal subjects. The combined effect of decreased insulin secretion and glucagon over-secretion in Type 2 diabetes leads to fasting hyperglycaemia and increases postprandial hyperglycaemia.</a:t>
            </a:r>
          </a:p>
          <a:p>
            <a:pPr marL="173038" indent="-173038">
              <a:lnSpc>
                <a:spcPct val="90000"/>
              </a:lnSpc>
            </a:pPr>
            <a:endParaRPr lang="en-US" sz="800"/>
          </a:p>
          <a:p>
            <a:pPr marL="173038" indent="-173038">
              <a:lnSpc>
                <a:spcPct val="90000"/>
              </a:lnSpc>
            </a:pPr>
            <a:endParaRPr lang="en-US" sz="1000" b="1"/>
          </a:p>
          <a:p>
            <a:pPr marL="173038" indent="-173038">
              <a:lnSpc>
                <a:spcPct val="90000"/>
              </a:lnSpc>
            </a:pPr>
            <a:endParaRPr lang="en-US" sz="1000" b="1"/>
          </a:p>
          <a:p>
            <a:pPr marL="173038" indent="-173038">
              <a:lnSpc>
                <a:spcPct val="90000"/>
              </a:lnSpc>
            </a:pPr>
            <a:endParaRPr lang="en-US" sz="1000" b="1"/>
          </a:p>
          <a:p>
            <a:pPr marL="173038" indent="-173038">
              <a:lnSpc>
                <a:spcPct val="90000"/>
              </a:lnSpc>
            </a:pPr>
            <a:r>
              <a:rPr lang="en-US" sz="1000" b="1"/>
              <a:t>REFERENCE</a:t>
            </a:r>
          </a:p>
          <a:p>
            <a:pPr marL="173038" indent="-173038">
              <a:lnSpc>
                <a:spcPct val="90000"/>
              </a:lnSpc>
            </a:pPr>
            <a:r>
              <a:rPr lang="en-US" sz="1000"/>
              <a:t>	Müller WA, Faloona GR, Aguilar-Parada E, Unger RH. </a:t>
            </a:r>
            <a:r>
              <a:rPr lang="en-US" sz="1000" i="1"/>
              <a:t>N Engl J Med. </a:t>
            </a:r>
            <a:r>
              <a:rPr lang="en-US" sz="1000"/>
              <a:t>1970;283:109-115.</a:t>
            </a:r>
            <a:br>
              <a:rPr lang="en-US" sz="1000"/>
            </a:br>
            <a:endParaRPr lang="en-US" sz="10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5538" y="706438"/>
            <a:ext cx="4606925" cy="3455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478D4-455E-4232-8321-5F2026188B0C}" type="slidenum">
              <a:rPr lang="pt-BR" smtClean="0">
                <a:solidFill>
                  <a:prstClr val="black"/>
                </a:solidFill>
              </a:rPr>
              <a:pPr/>
              <a:t>17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58B74A-8078-0A4D-894B-3333415C32DE}" type="slidenum">
              <a:rPr lang="es-ES"/>
              <a:pPr/>
              <a:t>20</a:t>
            </a:fld>
            <a:endParaRPr lang="es-ES"/>
          </a:p>
        </p:txBody>
      </p:sp>
      <p:sp>
        <p:nvSpPr>
          <p:cNvPr id="461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Major discussion point:</a:t>
            </a:r>
          </a:p>
          <a:p>
            <a:endParaRPr lang="en-US">
              <a:latin typeface="Times New Roman" pitchFamily="26" charset="0"/>
            </a:endParaRPr>
          </a:p>
          <a:p>
            <a:r>
              <a:rPr lang="en-US"/>
              <a:t>There have been 2 important incretins identified thus far: </a:t>
            </a:r>
            <a:r>
              <a:rPr lang="en-US" b="1"/>
              <a:t>GLP-1</a:t>
            </a:r>
            <a:r>
              <a:rPr lang="en-US"/>
              <a:t> (glucagon-like peptide 1) and </a:t>
            </a:r>
            <a:r>
              <a:rPr lang="en-US" b="1"/>
              <a:t>GIP</a:t>
            </a:r>
            <a:r>
              <a:rPr lang="en-US"/>
              <a:t> (originally “gastric inhibitory polypeptide,” but it was later determined that GIP did </a:t>
            </a:r>
            <a:r>
              <a:rPr lang="en-US" i="1"/>
              <a:t>not </a:t>
            </a:r>
            <a:r>
              <a:rPr lang="en-US"/>
              <a:t>inhibit gastric function and the name was changed to “glucose-dependent insulinotropic polypeptide,” retaining the GIP acronym).</a:t>
            </a:r>
          </a:p>
          <a:p>
            <a:endParaRPr lang="en-US"/>
          </a:p>
          <a:p>
            <a:r>
              <a:rPr lang="en-US"/>
              <a:t>Both of these peptides share amino acid sequences similar to those found in glucagon.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 sz="1000"/>
              <a:t>Drucker DJ. Enhancing incretin action for the treatment of type 2 diabetes. </a:t>
            </a:r>
            <a:r>
              <a:rPr lang="en-US" sz="1000" i="1"/>
              <a:t>Diabetes Care</a:t>
            </a:r>
            <a:r>
              <a:rPr lang="en-US" sz="1000"/>
              <a:t>. 2003;26:2929-2940.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5125" y="319088"/>
            <a:ext cx="3448050" cy="2586037"/>
          </a:xfrm>
          <a:ln/>
        </p:spPr>
      </p:sp>
      <p:sp>
        <p:nvSpPr>
          <p:cNvPr id="1051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979738"/>
            <a:ext cx="5676900" cy="4116387"/>
          </a:xfrm>
          <a:noFill/>
          <a:ln/>
        </p:spPr>
        <p:txBody>
          <a:bodyPr lIns="91204" tIns="45602" rIns="91204" bIns="45602"/>
          <a:lstStyle/>
          <a:p>
            <a:r>
              <a:rPr lang="en-US" dirty="0"/>
              <a:t>DISCUSSION</a:t>
            </a:r>
          </a:p>
          <a:p>
            <a:pPr marL="228600" lvl="1" indent="-114300"/>
            <a:r>
              <a:rPr lang="en-US" dirty="0"/>
              <a:t>The basic glucose-stimulated insulin secretion pathway involves the following steps:</a:t>
            </a:r>
          </a:p>
          <a:p>
            <a:pPr marL="457200" lvl="2" indent="-114300">
              <a:buFont typeface="Arial" pitchFamily="4" charset="0"/>
              <a:buNone/>
            </a:pPr>
            <a:r>
              <a:rPr lang="en-US" dirty="0"/>
              <a:t>Glucose enters the cell through the glucose transporter</a:t>
            </a:r>
          </a:p>
          <a:p>
            <a:pPr marL="457200" lvl="2" indent="-114300">
              <a:buFont typeface="Arial" pitchFamily="4" charset="0"/>
              <a:buNone/>
            </a:pPr>
            <a:r>
              <a:rPr lang="en-US" dirty="0">
                <a:sym typeface="Symbol" pitchFamily="4" charset="2"/>
              </a:rPr>
              <a:t>Glucose metabolism causes a rise in intracellular ATP and a decrease in intracellular ADP, resulting in an increase in the ATP/ADP ratio</a:t>
            </a:r>
            <a:endParaRPr lang="en-US" dirty="0"/>
          </a:p>
          <a:p>
            <a:pPr marL="457200" lvl="2" indent="-114300">
              <a:buFont typeface="Arial" pitchFamily="4" charset="0"/>
              <a:buNone/>
            </a:pPr>
            <a:r>
              <a:rPr lang="en-US" dirty="0"/>
              <a:t>This increase in the ATP/ADP ratio causes the ATP sensitive K channels to close, causing a </a:t>
            </a:r>
            <a:r>
              <a:rPr lang="en-US" dirty="0" err="1"/>
              <a:t>depolarisation</a:t>
            </a:r>
            <a:r>
              <a:rPr lang="en-US" dirty="0"/>
              <a:t> of the plasma membrane</a:t>
            </a:r>
          </a:p>
          <a:p>
            <a:pPr marL="457200" lvl="2" indent="-114300">
              <a:buFont typeface="Arial" pitchFamily="4" charset="0"/>
              <a:buNone/>
            </a:pPr>
            <a:r>
              <a:rPr lang="en-US" dirty="0"/>
              <a:t>The </a:t>
            </a:r>
            <a:r>
              <a:rPr lang="en-US" dirty="0" err="1"/>
              <a:t>depolarisation</a:t>
            </a:r>
            <a:r>
              <a:rPr lang="en-US" dirty="0"/>
              <a:t> activates voltage-dependent Ca</a:t>
            </a:r>
            <a:r>
              <a:rPr lang="en-US" baseline="30000" dirty="0"/>
              <a:t>2+</a:t>
            </a:r>
            <a:r>
              <a:rPr lang="en-US" dirty="0"/>
              <a:t> channels, allowing influx of Ca</a:t>
            </a:r>
            <a:r>
              <a:rPr lang="en-US" baseline="30000" dirty="0"/>
              <a:t>2+</a:t>
            </a:r>
            <a:endParaRPr lang="en-US" dirty="0"/>
          </a:p>
          <a:p>
            <a:pPr marL="457200" lvl="2" indent="-114300">
              <a:buFont typeface="Arial" pitchFamily="4" charset="0"/>
              <a:buNone/>
            </a:pPr>
            <a:r>
              <a:rPr lang="en-US" dirty="0"/>
              <a:t>The increased Ca</a:t>
            </a:r>
            <a:r>
              <a:rPr lang="en-US" baseline="30000" dirty="0"/>
              <a:t>2+</a:t>
            </a:r>
            <a:r>
              <a:rPr lang="en-US" dirty="0"/>
              <a:t> stimulates the </a:t>
            </a:r>
            <a:r>
              <a:rPr lang="en-US" dirty="0" err="1"/>
              <a:t>exocytosis</a:t>
            </a:r>
            <a:r>
              <a:rPr lang="en-US" dirty="0"/>
              <a:t> of insulin granules</a:t>
            </a:r>
          </a:p>
          <a:p>
            <a:pPr marL="228600" lvl="1" indent="-114300"/>
            <a:endParaRPr lang="en-US" sz="1300" b="1" u="sng" dirty="0"/>
          </a:p>
          <a:p>
            <a:pPr marL="228600" lvl="1" indent="-114300"/>
            <a:r>
              <a:rPr lang="en-US" sz="1300" b="1" u="sng" dirty="0"/>
              <a:t>Abbreviations</a:t>
            </a:r>
          </a:p>
          <a:p>
            <a:pPr marL="228600" lvl="1" indent="-114300"/>
            <a:r>
              <a:rPr lang="en-US" dirty="0"/>
              <a:t>ADP = adenosine </a:t>
            </a:r>
            <a:r>
              <a:rPr lang="en-US" dirty="0" err="1"/>
              <a:t>diphosphate</a:t>
            </a:r>
            <a:endParaRPr lang="en-US" dirty="0"/>
          </a:p>
          <a:p>
            <a:pPr marL="228600" lvl="1" indent="-114300"/>
            <a:r>
              <a:rPr lang="en-US" dirty="0"/>
              <a:t>ATP = adenosine </a:t>
            </a:r>
            <a:r>
              <a:rPr lang="en-US" dirty="0" err="1"/>
              <a:t>triphosphate</a:t>
            </a:r>
            <a:endParaRPr lang="en-US" dirty="0"/>
          </a:p>
          <a:p>
            <a:pPr marL="228600" lvl="1" indent="-114300"/>
            <a:r>
              <a:rPr lang="en-US" dirty="0"/>
              <a:t>Ca</a:t>
            </a:r>
            <a:r>
              <a:rPr lang="en-US" baseline="30000" dirty="0"/>
              <a:t>2+</a:t>
            </a:r>
            <a:r>
              <a:rPr lang="en-US" dirty="0"/>
              <a:t> = calcium</a:t>
            </a:r>
          </a:p>
          <a:p>
            <a:pPr marL="228600" lvl="1" indent="-114300"/>
            <a:r>
              <a:rPr lang="en-US" dirty="0"/>
              <a:t>cAMP = cyclic adenosine </a:t>
            </a:r>
            <a:r>
              <a:rPr lang="en-US" dirty="0" err="1"/>
              <a:t>monophosphate</a:t>
            </a:r>
            <a:endParaRPr lang="en-US" dirty="0"/>
          </a:p>
          <a:p>
            <a:pPr marL="228600" lvl="1" indent="-114300"/>
            <a:r>
              <a:rPr lang="en-US" dirty="0"/>
              <a:t>K = potassium</a:t>
            </a:r>
          </a:p>
          <a:p>
            <a:endParaRPr lang="en-US" sz="1100" dirty="0">
              <a:solidFill>
                <a:srgbClr val="CC3300"/>
              </a:solidFill>
            </a:endParaRPr>
          </a:p>
          <a:p>
            <a:endParaRPr lang="es-ES" sz="1100" dirty="0">
              <a:solidFill>
                <a:srgbClr val="CC33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5125" y="319088"/>
            <a:ext cx="3448050" cy="2586037"/>
          </a:xfrm>
          <a:ln/>
        </p:spPr>
      </p:sp>
      <p:sp>
        <p:nvSpPr>
          <p:cNvPr id="1053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979738"/>
            <a:ext cx="5981700" cy="4116387"/>
          </a:xfrm>
          <a:noFill/>
          <a:ln/>
        </p:spPr>
        <p:txBody>
          <a:bodyPr lIns="91204" tIns="45602" rIns="91204" bIns="45602"/>
          <a:lstStyle/>
          <a:p>
            <a:r>
              <a:rPr lang="en-US"/>
              <a:t>DISCUSSION</a:t>
            </a:r>
          </a:p>
          <a:p>
            <a:pPr marL="228600" lvl="1" indent="-114300"/>
            <a:r>
              <a:rPr lang="en-US"/>
              <a:t>In the absence of glucose, GLP-1 signaling has little effect on insulin secretion.</a:t>
            </a:r>
          </a:p>
          <a:p>
            <a:pPr marL="228600" lvl="1" indent="-114300"/>
            <a:r>
              <a:rPr lang="en-US"/>
              <a:t>The GLP-1 receptor is a G-protein coupled receptor that works through a cAMP-dependent pathway to increase intracellular Ca</a:t>
            </a:r>
            <a:r>
              <a:rPr lang="en-US" baseline="30000"/>
              <a:t>2+</a:t>
            </a:r>
            <a:r>
              <a:rPr lang="en-US"/>
              <a:t>.</a:t>
            </a:r>
          </a:p>
          <a:p>
            <a:pPr marL="228600" lvl="1" indent="-114300"/>
            <a:endParaRPr lang="en-US"/>
          </a:p>
          <a:p>
            <a:pPr marL="228600" lvl="1" indent="-114300"/>
            <a:r>
              <a:rPr lang="en-US" sz="1300" b="1" u="sng"/>
              <a:t>Abbreviations</a:t>
            </a:r>
            <a:endParaRPr lang="en-US" sz="1300" b="1"/>
          </a:p>
          <a:p>
            <a:pPr marL="228600" lvl="1" indent="-114300"/>
            <a:r>
              <a:rPr lang="en-US"/>
              <a:t>ADP = adenosine diphosphate </a:t>
            </a:r>
          </a:p>
          <a:p>
            <a:pPr marL="228600" lvl="1" indent="-114300"/>
            <a:r>
              <a:rPr lang="en-US"/>
              <a:t>ATP = adenosine triphosphate</a:t>
            </a:r>
          </a:p>
          <a:p>
            <a:pPr marL="228600" lvl="1" indent="-114300"/>
            <a:r>
              <a:rPr lang="en-US"/>
              <a:t>cAMP = cyclic adenosine monophosphate</a:t>
            </a:r>
          </a:p>
          <a:p>
            <a:pPr marL="228600" lvl="1" indent="-114300"/>
            <a:r>
              <a:rPr lang="en-US"/>
              <a:t>Ca</a:t>
            </a:r>
            <a:r>
              <a:rPr lang="en-US" baseline="30000"/>
              <a:t>2+</a:t>
            </a:r>
            <a:r>
              <a:rPr lang="en-US"/>
              <a:t> = calcium</a:t>
            </a:r>
          </a:p>
          <a:p>
            <a:pPr marL="228600" lvl="1" indent="-114300"/>
            <a:r>
              <a:rPr lang="en-US"/>
              <a:t>K = potassium</a:t>
            </a:r>
          </a:p>
          <a:p>
            <a:pPr marL="228600" lvl="1" indent="-114300"/>
            <a:endParaRPr lang="en-US"/>
          </a:p>
          <a:p>
            <a:pPr marL="228600" lvl="1" indent="-114300"/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1D052-77E0-BC4F-99EF-0C3FAE9E4E3D}" type="datetimeFigureOut">
              <a:rPr lang="es-ES_tradnl" smtClean="0"/>
              <a:pPr/>
              <a:t>25/04/2012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4BCC7-AD27-5344-B00C-6FE63D21A237}" type="slidenum">
              <a:rPr lang="es-ES_tradnl" smtClean="0"/>
              <a:pPr/>
              <a:t>‹Nº›</a:t>
            </a:fld>
            <a:endParaRPr lang="es-ES_tradnl"/>
          </a:p>
        </p:txBody>
      </p:sp>
      <p:pic>
        <p:nvPicPr>
          <p:cNvPr id="7" name="Imagen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521" y="110172"/>
            <a:ext cx="540711" cy="54071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B2D0D-6CC4-1F44-9975-AC46D3538AE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284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55EB7-6443-E64C-AB97-129FCF4392D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495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6ACFC-C343-2540-8C5E-CCC7D5B04BA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76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1D3F9-CAF5-DC44-8B74-F06F5C034DE8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9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5B90F-6D0E-5E47-842A-6B86C7E6F4F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616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DA8E3-2B47-2345-97EB-2317E7AC4711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602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DDCB6-2C0E-2E4C-B9DD-8367A808C63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335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A4919-5FD1-0047-AFDD-29C7C04370E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7602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F4D58-3F23-4C4B-AD37-F2A242125B1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9305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35A87-1CB6-364A-9E85-D96FBC2A855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15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Clic para editar título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1D052-77E0-BC4F-99EF-0C3FAE9E4E3D}" type="datetimeFigureOut">
              <a:rPr lang="es-ES_tradnl" smtClean="0"/>
              <a:pPr/>
              <a:t>25/04/2012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4BCC7-AD27-5344-B00C-6FE63D21A237}" type="slidenum">
              <a:rPr lang="es-ES_tradnl" smtClean="0"/>
              <a:pPr/>
              <a:t>‹Nº›</a:t>
            </a:fld>
            <a:endParaRPr lang="es-ES_tradnl"/>
          </a:p>
        </p:txBody>
      </p:sp>
      <p:pic>
        <p:nvPicPr>
          <p:cNvPr id="7" name="Imagen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521" y="122872"/>
            <a:ext cx="540711" cy="54071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1D052-77E0-BC4F-99EF-0C3FAE9E4E3D}" type="datetimeFigureOut">
              <a:rPr lang="es-ES_tradnl" smtClean="0"/>
              <a:pPr/>
              <a:t>25/04/2012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4BCC7-AD27-5344-B00C-6FE63D21A237}" type="slidenum">
              <a:rPr lang="es-ES_tradnl" smtClean="0"/>
              <a:pPr/>
              <a:t>‹Nº›</a:t>
            </a:fld>
            <a:endParaRPr lang="es-ES_tradnl"/>
          </a:p>
        </p:txBody>
      </p:sp>
      <p:pic>
        <p:nvPicPr>
          <p:cNvPr id="7" name="Imagen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521" y="110172"/>
            <a:ext cx="540711" cy="54071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1D052-77E0-BC4F-99EF-0C3FAE9E4E3D}" type="datetimeFigureOut">
              <a:rPr lang="es-ES_tradnl" smtClean="0"/>
              <a:pPr/>
              <a:t>25/04/2012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4BCC7-AD27-5344-B00C-6FE63D21A237}" type="slidenum">
              <a:rPr lang="es-ES_tradnl" smtClean="0"/>
              <a:pPr/>
              <a:t>‹Nº›</a:t>
            </a:fld>
            <a:endParaRPr lang="es-ES_tradnl"/>
          </a:p>
        </p:txBody>
      </p:sp>
      <p:pic>
        <p:nvPicPr>
          <p:cNvPr id="8" name="Imagen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521" y="110172"/>
            <a:ext cx="540711" cy="54071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1D052-77E0-BC4F-99EF-0C3FAE9E4E3D}" type="datetimeFigureOut">
              <a:rPr lang="es-ES_tradnl" smtClean="0"/>
              <a:pPr/>
              <a:t>25/04/2012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4BCC7-AD27-5344-B00C-6FE63D21A237}" type="slidenum">
              <a:rPr lang="es-ES_tradnl" smtClean="0"/>
              <a:pPr/>
              <a:t>‹Nº›</a:t>
            </a:fld>
            <a:endParaRPr lang="es-ES_tradnl"/>
          </a:p>
        </p:txBody>
      </p:sp>
      <p:pic>
        <p:nvPicPr>
          <p:cNvPr id="10" name="Imagen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521" y="110172"/>
            <a:ext cx="540711" cy="54071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1D052-77E0-BC4F-99EF-0C3FAE9E4E3D}" type="datetimeFigureOut">
              <a:rPr lang="es-ES_tradnl" smtClean="0"/>
              <a:pPr/>
              <a:t>25/04/2012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4BCC7-AD27-5344-B00C-6FE63D21A237}" type="slidenum">
              <a:rPr lang="es-ES_tradnl" smtClean="0"/>
              <a:pPr/>
              <a:t>‹Nº›</a:t>
            </a:fld>
            <a:endParaRPr lang="es-ES_tradnl"/>
          </a:p>
        </p:txBody>
      </p:sp>
      <p:pic>
        <p:nvPicPr>
          <p:cNvPr id="6" name="Imagen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521" y="110172"/>
            <a:ext cx="540711" cy="54071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1D052-77E0-BC4F-99EF-0C3FAE9E4E3D}" type="datetimeFigureOut">
              <a:rPr lang="es-ES_tradnl" smtClean="0"/>
              <a:pPr/>
              <a:t>25/04/2012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4BCC7-AD27-5344-B00C-6FE63D21A237}" type="slidenum">
              <a:rPr lang="es-ES_tradnl" smtClean="0"/>
              <a:pPr/>
              <a:t>‹Nº›</a:t>
            </a:fld>
            <a:endParaRPr lang="es-ES_tradnl"/>
          </a:p>
        </p:txBody>
      </p:sp>
      <p:pic>
        <p:nvPicPr>
          <p:cNvPr id="5" name="Imagen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521" y="110172"/>
            <a:ext cx="540711" cy="54071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4F88E-4D87-7141-8F43-586DA39253C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087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6C462-0A01-1945-B9DE-605693829E8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461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869157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803400"/>
            <a:ext cx="8229600" cy="4322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_tradnl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1D052-77E0-BC4F-99EF-0C3FAE9E4E3D}" type="datetimeFigureOut">
              <a:rPr lang="es-ES_tradnl" smtClean="0"/>
              <a:pPr/>
              <a:t>25/04/2012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4BCC7-AD27-5344-B00C-6FE63D21A237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7" name="Header Line"/>
          <p:cNvSpPr>
            <a:spLocks noChangeShapeType="1"/>
          </p:cNvSpPr>
          <p:nvPr userDrawn="1">
            <p:custDataLst>
              <p:tags r:id="rId9"/>
            </p:custDataLst>
          </p:nvPr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0FDAA15-7E65-5A4F-91B3-FA3772908AC1}" type="slidenum">
              <a:rPr lang="es-E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031" name="Picture 7" descr="acisclo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openxmlformats.org/officeDocument/2006/relationships/tags" Target="../tags/tag21.xml"/><Relationship Id="rId3" Type="http://schemas.openxmlformats.org/officeDocument/2006/relationships/tags" Target="../tags/tag6.xml"/><Relationship Id="rId21" Type="http://schemas.openxmlformats.org/officeDocument/2006/relationships/notesSlide" Target="../notesSlides/notesSlide6.xml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tags" Target="../tags/tag20.xml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20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10" Type="http://schemas.openxmlformats.org/officeDocument/2006/relationships/tags" Target="../tags/tag13.xml"/><Relationship Id="rId19" Type="http://schemas.openxmlformats.org/officeDocument/2006/relationships/tags" Target="../tags/tag22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2.png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262" y="2883322"/>
            <a:ext cx="1417853" cy="1417853"/>
          </a:xfrm>
          <a:prstGeom prst="rect">
            <a:avLst/>
          </a:prstGeom>
        </p:spPr>
      </p:pic>
      <p:sp>
        <p:nvSpPr>
          <p:cNvPr id="11" name="Text Placeholder 5"/>
          <p:cNvSpPr txBox="1">
            <a:spLocks/>
          </p:cNvSpPr>
          <p:nvPr/>
        </p:nvSpPr>
        <p:spPr>
          <a:xfrm>
            <a:off x="1096546" y="4679124"/>
            <a:ext cx="4730750" cy="243272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3000"/>
              </a:lnSpc>
              <a:spcBef>
                <a:spcPts val="0"/>
              </a:spcBef>
              <a:buFont typeface="Arial" pitchFamily="34" charset="0"/>
              <a:buNone/>
              <a:defRPr sz="1700" b="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230400" indent="-230400" algn="l" defTabSz="914400" rtl="0" eaLnBrk="1" latinLnBrk="0" hangingPunct="1">
              <a:lnSpc>
                <a:spcPct val="93000"/>
              </a:lnSpc>
              <a:spcBef>
                <a:spcPts val="1200"/>
              </a:spcBef>
              <a:buFont typeface="Arial" pitchFamily="34" charset="0"/>
              <a:buChar char="•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2400" indent="-234000" algn="l" defTabSz="914400" rtl="0" eaLnBrk="1" latinLnBrk="0" hangingPunct="1">
              <a:lnSpc>
                <a:spcPct val="93000"/>
              </a:lnSpc>
              <a:spcBef>
                <a:spcPts val="400"/>
              </a:spcBef>
              <a:buFont typeface="Arial" pitchFamily="34" charset="0"/>
              <a:buChar char="–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8400" indent="-201600" algn="l" defTabSz="914400" rtl="0" eaLnBrk="1" latinLnBrk="0" hangingPunct="1">
              <a:lnSpc>
                <a:spcPct val="93000"/>
              </a:lnSpc>
              <a:spcBef>
                <a:spcPts val="200"/>
              </a:spcBef>
              <a:buFont typeface="Arial" pitchFamily="34" charset="0"/>
              <a:buChar char="-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98400" indent="0" algn="l" defTabSz="914400" rtl="0" eaLnBrk="1" latinLnBrk="0" hangingPunct="1">
              <a:lnSpc>
                <a:spcPct val="93000"/>
              </a:lnSpc>
              <a:spcBef>
                <a:spcPts val="0"/>
              </a:spcBef>
              <a:buFont typeface="Arial" pitchFamily="34" charset="0"/>
              <a:buNone/>
              <a:defRPr sz="1700" b="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_tradnl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pitchFamily="34" charset="0"/>
              </a:rPr>
              <a:t>Zaragoza, 16 de abril del 2012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 pitchFamily="34" charset="0"/>
            </a:endParaRPr>
          </a:p>
        </p:txBody>
      </p:sp>
      <p:sp>
        <p:nvSpPr>
          <p:cNvPr id="12" name="Title 3"/>
          <p:cNvSpPr>
            <a:spLocks noGrp="1"/>
          </p:cNvSpPr>
          <p:nvPr>
            <p:ph type="title"/>
          </p:nvPr>
        </p:nvSpPr>
        <p:spPr>
          <a:xfrm>
            <a:off x="1027208" y="1949060"/>
            <a:ext cx="4613738" cy="661988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es-ES" sz="2100" b="1" dirty="0">
                <a:latin typeface="+mn-lt"/>
              </a:rPr>
              <a:t>INCRETINAS: NUEVAS ESTRATEGIAS CONTRA LA </a:t>
            </a:r>
            <a:r>
              <a:rPr lang="es-ES" sz="2100" b="1" dirty="0" smtClean="0">
                <a:latin typeface="+mn-lt"/>
              </a:rPr>
              <a:t>DMT2</a:t>
            </a:r>
            <a:endParaRPr lang="es-ES" sz="2100" b="1" dirty="0">
              <a:latin typeface="+mn-lt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7835900" y="46672"/>
            <a:ext cx="1117600" cy="651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6062975" y="6205222"/>
            <a:ext cx="2514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Acisclo Pérez Martos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37683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2592636" y="1077912"/>
            <a:ext cx="35269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Necesidades de la glucosa</a:t>
            </a:r>
          </a:p>
        </p:txBody>
      </p:sp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1547813" y="4365625"/>
            <a:ext cx="60483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Char char="Ø"/>
            </a:pPr>
            <a:r>
              <a:rPr lang="es-ES" sz="1800" dirty="0" smtClean="0">
                <a:solidFill>
                  <a:srgbClr val="000000"/>
                </a:solidFill>
              </a:rPr>
              <a:t>En líquidos corporales 	  20 g de glucosa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Char char="Ø"/>
            </a:pPr>
            <a:r>
              <a:rPr lang="es-ES" sz="1800" dirty="0" smtClean="0">
                <a:solidFill>
                  <a:srgbClr val="000000"/>
                </a:solidFill>
              </a:rPr>
              <a:t>Procedente del glucógeno	190 g de glucosa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522413" y="1671638"/>
            <a:ext cx="6027738" cy="1511300"/>
            <a:chOff x="959" y="826"/>
            <a:chExt cx="3797" cy="952"/>
          </a:xfrm>
        </p:grpSpPr>
        <p:sp>
          <p:nvSpPr>
            <p:cNvPr id="16391" name="Text Box 5"/>
            <p:cNvSpPr txBox="1">
              <a:spLocks noChangeArrowheads="1"/>
            </p:cNvSpPr>
            <p:nvPr/>
          </p:nvSpPr>
          <p:spPr bwMode="auto">
            <a:xfrm>
              <a:off x="959" y="1185"/>
              <a:ext cx="153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s-ES" sz="1800" dirty="0" smtClean="0">
                  <a:solidFill>
                    <a:srgbClr val="000000"/>
                  </a:solidFill>
                </a:rPr>
                <a:t>160 g de glucosa diarios</a:t>
              </a:r>
            </a:p>
          </p:txBody>
        </p:sp>
        <p:sp>
          <p:nvSpPr>
            <p:cNvPr id="16392" name="Text Box 6"/>
            <p:cNvSpPr txBox="1">
              <a:spLocks noChangeArrowheads="1"/>
            </p:cNvSpPr>
            <p:nvPr/>
          </p:nvSpPr>
          <p:spPr bwMode="auto">
            <a:xfrm>
              <a:off x="2776" y="869"/>
              <a:ext cx="134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s-ES" sz="1800" dirty="0" smtClean="0">
                  <a:solidFill>
                    <a:srgbClr val="000000"/>
                  </a:solidFill>
                </a:rPr>
                <a:t>120 g para el cerebro</a:t>
              </a:r>
            </a:p>
          </p:txBody>
        </p:sp>
        <p:sp>
          <p:nvSpPr>
            <p:cNvPr id="16393" name="Text Box 7"/>
            <p:cNvSpPr txBox="1">
              <a:spLocks noChangeArrowheads="1"/>
            </p:cNvSpPr>
            <p:nvPr/>
          </p:nvSpPr>
          <p:spPr bwMode="auto">
            <a:xfrm>
              <a:off x="2776" y="1458"/>
              <a:ext cx="198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s-ES" sz="1800" smtClean="0">
                  <a:solidFill>
                    <a:srgbClr val="000000"/>
                  </a:solidFill>
                </a:rPr>
                <a:t>40 g para el resto del organismo</a:t>
              </a:r>
            </a:p>
          </p:txBody>
        </p:sp>
        <p:sp>
          <p:nvSpPr>
            <p:cNvPr id="16394" name="AutoShape 13"/>
            <p:cNvSpPr>
              <a:spLocks/>
            </p:cNvSpPr>
            <p:nvPr/>
          </p:nvSpPr>
          <p:spPr bwMode="auto">
            <a:xfrm>
              <a:off x="2563" y="826"/>
              <a:ext cx="181" cy="952"/>
            </a:xfrm>
            <a:prstGeom prst="leftBrace">
              <a:avLst>
                <a:gd name="adj1" fmla="val 43831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5552" name="Text Box 16"/>
          <p:cNvSpPr txBox="1">
            <a:spLocks noChangeArrowheads="1"/>
          </p:cNvSpPr>
          <p:nvPr/>
        </p:nvSpPr>
        <p:spPr bwMode="auto">
          <a:xfrm>
            <a:off x="1144501" y="5508089"/>
            <a:ext cx="6776006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sz="1800" b="1" dirty="0" smtClean="0">
                <a:solidFill>
                  <a:schemeClr val="bg1"/>
                </a:solidFill>
              </a:rPr>
              <a:t>SOLAMENTE HAY RESERVAS GLUCÍDICAS PARA UN DIA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736305" y="3550655"/>
            <a:ext cx="35541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Disponibilidad de glucosa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4" grpId="0"/>
      <p:bldP spid="655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/>
          <p:cNvGrpSpPr/>
          <p:nvPr/>
        </p:nvGrpSpPr>
        <p:grpSpPr>
          <a:xfrm>
            <a:off x="1135097" y="1335848"/>
            <a:ext cx="6349805" cy="5522152"/>
            <a:chOff x="804990" y="421853"/>
            <a:chExt cx="7018210" cy="6439003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4991" y="3595528"/>
              <a:ext cx="7018209" cy="3265328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4990" y="421853"/>
              <a:ext cx="7018209" cy="3173675"/>
            </a:xfrm>
            <a:prstGeom prst="rect">
              <a:avLst/>
            </a:prstGeom>
          </p:spPr>
        </p:pic>
      </p:grpSp>
      <p:sp>
        <p:nvSpPr>
          <p:cNvPr id="2" name="CuadroTexto 1"/>
          <p:cNvSpPr txBox="1"/>
          <p:nvPr/>
        </p:nvSpPr>
        <p:spPr>
          <a:xfrm>
            <a:off x="7589420" y="508929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¿¿¿¿¿¿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647848" y="734785"/>
            <a:ext cx="7818495" cy="6010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Insulina</a:t>
            </a:r>
            <a:r>
              <a:rPr kumimoji="0" lang="es-ES_tradnl" sz="24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y glucagón regulan la homeostasis de la glucosa</a:t>
            </a:r>
            <a:endParaRPr kumimoji="0" lang="es-ES_tradnl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Agrupar 25"/>
          <p:cNvGrpSpPr/>
          <p:nvPr/>
        </p:nvGrpSpPr>
        <p:grpSpPr>
          <a:xfrm>
            <a:off x="1333382" y="1718079"/>
            <a:ext cx="6755672" cy="4787495"/>
            <a:chOff x="1333382" y="1718079"/>
            <a:chExt cx="6755672" cy="4787495"/>
          </a:xfrm>
        </p:grpSpPr>
        <p:grpSp>
          <p:nvGrpSpPr>
            <p:cNvPr id="2" name="Group 2"/>
            <p:cNvGrpSpPr>
              <a:grpSpLocks/>
            </p:cNvGrpSpPr>
            <p:nvPr/>
          </p:nvGrpSpPr>
          <p:grpSpPr bwMode="auto">
            <a:xfrm>
              <a:off x="3178706" y="3424841"/>
              <a:ext cx="2431164" cy="1092272"/>
              <a:chOff x="1968" y="1867"/>
              <a:chExt cx="1772" cy="791"/>
            </a:xfrm>
          </p:grpSpPr>
          <p:sp>
            <p:nvSpPr>
              <p:cNvPr id="445443" name="Freeform 3"/>
              <p:cNvSpPr>
                <a:spLocks/>
              </p:cNvSpPr>
              <p:nvPr/>
            </p:nvSpPr>
            <p:spPr bwMode="auto">
              <a:xfrm>
                <a:off x="1993" y="1889"/>
                <a:ext cx="1724" cy="747"/>
              </a:xfrm>
              <a:custGeom>
                <a:avLst/>
                <a:gdLst/>
                <a:ahLst/>
                <a:cxnLst>
                  <a:cxn ang="0">
                    <a:pos x="0" y="742"/>
                  </a:cxn>
                  <a:cxn ang="0">
                    <a:pos x="171" y="747"/>
                  </a:cxn>
                  <a:cxn ang="0">
                    <a:pos x="341" y="735"/>
                  </a:cxn>
                  <a:cxn ang="0">
                    <a:pos x="420" y="531"/>
                  </a:cxn>
                  <a:cxn ang="0">
                    <a:pos x="507" y="260"/>
                  </a:cxn>
                  <a:cxn ang="0">
                    <a:pos x="598" y="0"/>
                  </a:cxn>
                  <a:cxn ang="0">
                    <a:pos x="684" y="92"/>
                  </a:cxn>
                  <a:cxn ang="0">
                    <a:pos x="855" y="243"/>
                  </a:cxn>
                  <a:cxn ang="0">
                    <a:pos x="1018" y="274"/>
                  </a:cxn>
                  <a:cxn ang="0">
                    <a:pos x="1196" y="344"/>
                  </a:cxn>
                  <a:cxn ang="0">
                    <a:pos x="1385" y="485"/>
                  </a:cxn>
                  <a:cxn ang="0">
                    <a:pos x="1546" y="545"/>
                  </a:cxn>
                  <a:cxn ang="0">
                    <a:pos x="1724" y="603"/>
                  </a:cxn>
                </a:cxnLst>
                <a:rect l="0" t="0" r="r" b="b"/>
                <a:pathLst>
                  <a:path w="1724" h="747">
                    <a:moveTo>
                      <a:pt x="0" y="742"/>
                    </a:moveTo>
                    <a:lnTo>
                      <a:pt x="171" y="747"/>
                    </a:lnTo>
                    <a:lnTo>
                      <a:pt x="341" y="735"/>
                    </a:lnTo>
                    <a:lnTo>
                      <a:pt x="420" y="531"/>
                    </a:lnTo>
                    <a:lnTo>
                      <a:pt x="507" y="260"/>
                    </a:lnTo>
                    <a:lnTo>
                      <a:pt x="598" y="0"/>
                    </a:lnTo>
                    <a:lnTo>
                      <a:pt x="684" y="92"/>
                    </a:lnTo>
                    <a:lnTo>
                      <a:pt x="855" y="243"/>
                    </a:lnTo>
                    <a:lnTo>
                      <a:pt x="1018" y="274"/>
                    </a:lnTo>
                    <a:lnTo>
                      <a:pt x="1196" y="344"/>
                    </a:lnTo>
                    <a:lnTo>
                      <a:pt x="1385" y="485"/>
                    </a:lnTo>
                    <a:lnTo>
                      <a:pt x="1546" y="545"/>
                    </a:lnTo>
                    <a:lnTo>
                      <a:pt x="1724" y="603"/>
                    </a:lnTo>
                  </a:path>
                </a:pathLst>
              </a:custGeom>
              <a:noFill/>
              <a:ln w="381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grpSp>
            <p:nvGrpSpPr>
              <p:cNvPr id="3" name="Group 4"/>
              <p:cNvGrpSpPr>
                <a:grpSpLocks/>
              </p:cNvGrpSpPr>
              <p:nvPr/>
            </p:nvGrpSpPr>
            <p:grpSpPr bwMode="auto">
              <a:xfrm>
                <a:off x="1968" y="2594"/>
                <a:ext cx="388" cy="64"/>
                <a:chOff x="1968" y="2594"/>
                <a:chExt cx="388" cy="64"/>
              </a:xfrm>
            </p:grpSpPr>
            <p:sp>
              <p:nvSpPr>
                <p:cNvPr id="445445" name="Rectangle 5"/>
                <p:cNvSpPr>
                  <a:spLocks noChangeArrowheads="1"/>
                </p:cNvSpPr>
                <p:nvPr/>
              </p:nvSpPr>
              <p:spPr bwMode="auto">
                <a:xfrm>
                  <a:off x="1968" y="2610"/>
                  <a:ext cx="48" cy="48"/>
                </a:xfrm>
                <a:prstGeom prst="rect">
                  <a:avLst/>
                </a:prstGeom>
                <a:solidFill>
                  <a:schemeClr val="tx2"/>
                </a:solidFill>
                <a:ln w="38100">
                  <a:noFill/>
                  <a:miter lim="800000"/>
                  <a:headEnd/>
                  <a:tailEnd type="none" w="lg" len="lg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s-ES_tradnl"/>
                </a:p>
              </p:txBody>
            </p:sp>
            <p:sp>
              <p:nvSpPr>
                <p:cNvPr id="445446" name="Rectangle 6"/>
                <p:cNvSpPr>
                  <a:spLocks noChangeArrowheads="1"/>
                </p:cNvSpPr>
                <p:nvPr/>
              </p:nvSpPr>
              <p:spPr bwMode="auto">
                <a:xfrm>
                  <a:off x="2141" y="2607"/>
                  <a:ext cx="48" cy="48"/>
                </a:xfrm>
                <a:prstGeom prst="rect">
                  <a:avLst/>
                </a:prstGeom>
                <a:solidFill>
                  <a:schemeClr val="tx2"/>
                </a:solidFill>
                <a:ln w="38100">
                  <a:noFill/>
                  <a:miter lim="800000"/>
                  <a:headEnd/>
                  <a:tailEnd type="none" w="lg" len="lg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s-ES_tradnl"/>
                </a:p>
              </p:txBody>
            </p:sp>
            <p:sp>
              <p:nvSpPr>
                <p:cNvPr id="445447" name="Rectangle 7"/>
                <p:cNvSpPr>
                  <a:spLocks noChangeArrowheads="1"/>
                </p:cNvSpPr>
                <p:nvPr/>
              </p:nvSpPr>
              <p:spPr bwMode="auto">
                <a:xfrm>
                  <a:off x="2308" y="2594"/>
                  <a:ext cx="48" cy="48"/>
                </a:xfrm>
                <a:prstGeom prst="rect">
                  <a:avLst/>
                </a:prstGeom>
                <a:solidFill>
                  <a:schemeClr val="tx2"/>
                </a:solidFill>
                <a:ln w="38100">
                  <a:noFill/>
                  <a:miter lim="800000"/>
                  <a:headEnd/>
                  <a:tailEnd type="none" w="lg" len="lg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s-ES_tradnl"/>
                </a:p>
              </p:txBody>
            </p:sp>
          </p:grpSp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2388" y="1867"/>
                <a:ext cx="314" cy="572"/>
                <a:chOff x="2388" y="1867"/>
                <a:chExt cx="314" cy="572"/>
              </a:xfrm>
            </p:grpSpPr>
            <p:sp>
              <p:nvSpPr>
                <p:cNvPr id="445449" name="Rectangle 9"/>
                <p:cNvSpPr>
                  <a:spLocks noChangeArrowheads="1"/>
                </p:cNvSpPr>
                <p:nvPr/>
              </p:nvSpPr>
              <p:spPr bwMode="auto">
                <a:xfrm>
                  <a:off x="2388" y="2391"/>
                  <a:ext cx="48" cy="48"/>
                </a:xfrm>
                <a:prstGeom prst="rect">
                  <a:avLst/>
                </a:prstGeom>
                <a:solidFill>
                  <a:schemeClr val="tx2"/>
                </a:solidFill>
                <a:ln w="38100">
                  <a:noFill/>
                  <a:miter lim="800000"/>
                  <a:headEnd/>
                  <a:tailEnd type="none" w="lg" len="lg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s-ES_tradnl"/>
                </a:p>
              </p:txBody>
            </p:sp>
            <p:grpSp>
              <p:nvGrpSpPr>
                <p:cNvPr id="5" name="Group 10"/>
                <p:cNvGrpSpPr>
                  <a:grpSpLocks/>
                </p:cNvGrpSpPr>
                <p:nvPr/>
              </p:nvGrpSpPr>
              <p:grpSpPr bwMode="auto">
                <a:xfrm>
                  <a:off x="2477" y="1867"/>
                  <a:ext cx="225" cy="309"/>
                  <a:chOff x="2477" y="1867"/>
                  <a:chExt cx="225" cy="309"/>
                </a:xfrm>
              </p:grpSpPr>
              <p:sp>
                <p:nvSpPr>
                  <p:cNvPr id="445451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2477" y="2128"/>
                    <a:ext cx="48" cy="48"/>
                  </a:xfrm>
                  <a:prstGeom prst="rect">
                    <a:avLst/>
                  </a:prstGeom>
                  <a:solidFill>
                    <a:schemeClr val="tx2"/>
                  </a:solidFill>
                  <a:ln w="38100">
                    <a:noFill/>
                    <a:miter lim="800000"/>
                    <a:headEnd/>
                    <a:tailEnd type="none" w="lg" len="lg"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s-ES_tradnl"/>
                  </a:p>
                </p:txBody>
              </p:sp>
              <p:sp>
                <p:nvSpPr>
                  <p:cNvPr id="445452" name="Rectangle 12"/>
                  <p:cNvSpPr>
                    <a:spLocks noChangeArrowheads="1"/>
                  </p:cNvSpPr>
                  <p:nvPr/>
                </p:nvSpPr>
                <p:spPr bwMode="auto">
                  <a:xfrm>
                    <a:off x="2568" y="1867"/>
                    <a:ext cx="48" cy="48"/>
                  </a:xfrm>
                  <a:prstGeom prst="rect">
                    <a:avLst/>
                  </a:prstGeom>
                  <a:solidFill>
                    <a:schemeClr val="tx2"/>
                  </a:solidFill>
                  <a:ln w="38100">
                    <a:noFill/>
                    <a:miter lim="800000"/>
                    <a:headEnd/>
                    <a:tailEnd type="none" w="lg" len="lg"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s-ES_tradnl"/>
                  </a:p>
                </p:txBody>
              </p:sp>
              <p:sp>
                <p:nvSpPr>
                  <p:cNvPr id="445453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2654" y="1951"/>
                    <a:ext cx="48" cy="48"/>
                  </a:xfrm>
                  <a:prstGeom prst="rect">
                    <a:avLst/>
                  </a:prstGeom>
                  <a:solidFill>
                    <a:schemeClr val="tx2"/>
                  </a:solidFill>
                  <a:ln w="38100">
                    <a:noFill/>
                    <a:miter lim="800000"/>
                    <a:headEnd/>
                    <a:tailEnd type="none" w="lg" len="lg"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s-ES_tradnl"/>
                  </a:p>
                </p:txBody>
              </p:sp>
            </p:grpSp>
          </p:grpSp>
          <p:grpSp>
            <p:nvGrpSpPr>
              <p:cNvPr id="6" name="Group 14"/>
              <p:cNvGrpSpPr>
                <a:grpSpLocks/>
              </p:cNvGrpSpPr>
              <p:nvPr/>
            </p:nvGrpSpPr>
            <p:grpSpPr bwMode="auto">
              <a:xfrm>
                <a:off x="2827" y="2107"/>
                <a:ext cx="913" cy="410"/>
                <a:chOff x="2827" y="2107"/>
                <a:chExt cx="913" cy="410"/>
              </a:xfrm>
            </p:grpSpPr>
            <p:sp>
              <p:nvSpPr>
                <p:cNvPr id="445455" name="Rectangle 15"/>
                <p:cNvSpPr>
                  <a:spLocks noChangeArrowheads="1"/>
                </p:cNvSpPr>
                <p:nvPr/>
              </p:nvSpPr>
              <p:spPr bwMode="auto">
                <a:xfrm>
                  <a:off x="2827" y="2107"/>
                  <a:ext cx="48" cy="48"/>
                </a:xfrm>
                <a:prstGeom prst="rect">
                  <a:avLst/>
                </a:prstGeom>
                <a:solidFill>
                  <a:schemeClr val="tx2"/>
                </a:solidFill>
                <a:ln w="38100">
                  <a:noFill/>
                  <a:miter lim="800000"/>
                  <a:headEnd/>
                  <a:tailEnd type="none" w="lg" len="lg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s-ES_tradnl"/>
                </a:p>
              </p:txBody>
            </p:sp>
            <p:sp>
              <p:nvSpPr>
                <p:cNvPr id="445456" name="Rectangle 16"/>
                <p:cNvSpPr>
                  <a:spLocks noChangeArrowheads="1"/>
                </p:cNvSpPr>
                <p:nvPr/>
              </p:nvSpPr>
              <p:spPr bwMode="auto">
                <a:xfrm>
                  <a:off x="2986" y="2138"/>
                  <a:ext cx="48" cy="48"/>
                </a:xfrm>
                <a:prstGeom prst="rect">
                  <a:avLst/>
                </a:prstGeom>
                <a:solidFill>
                  <a:schemeClr val="tx2"/>
                </a:solidFill>
                <a:ln w="38100">
                  <a:noFill/>
                  <a:miter lim="800000"/>
                  <a:headEnd/>
                  <a:tailEnd type="none" w="lg" len="lg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s-ES_tradnl"/>
                </a:p>
              </p:txBody>
            </p:sp>
            <p:sp>
              <p:nvSpPr>
                <p:cNvPr id="445457" name="Rectangle 17"/>
                <p:cNvSpPr>
                  <a:spLocks noChangeArrowheads="1"/>
                </p:cNvSpPr>
                <p:nvPr/>
              </p:nvSpPr>
              <p:spPr bwMode="auto">
                <a:xfrm>
                  <a:off x="3166" y="2203"/>
                  <a:ext cx="48" cy="48"/>
                </a:xfrm>
                <a:prstGeom prst="rect">
                  <a:avLst/>
                </a:prstGeom>
                <a:solidFill>
                  <a:schemeClr val="tx2"/>
                </a:solidFill>
                <a:ln w="38100">
                  <a:noFill/>
                  <a:miter lim="800000"/>
                  <a:headEnd/>
                  <a:tailEnd type="none" w="lg" len="lg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s-ES_tradnl"/>
                </a:p>
              </p:txBody>
            </p:sp>
            <p:sp>
              <p:nvSpPr>
                <p:cNvPr id="445458" name="Rectangle 18"/>
                <p:cNvSpPr>
                  <a:spLocks noChangeArrowheads="1"/>
                </p:cNvSpPr>
                <p:nvPr/>
              </p:nvSpPr>
              <p:spPr bwMode="auto">
                <a:xfrm>
                  <a:off x="3353" y="2347"/>
                  <a:ext cx="48" cy="48"/>
                </a:xfrm>
                <a:prstGeom prst="rect">
                  <a:avLst/>
                </a:prstGeom>
                <a:solidFill>
                  <a:schemeClr val="tx2"/>
                </a:solidFill>
                <a:ln w="38100">
                  <a:noFill/>
                  <a:miter lim="800000"/>
                  <a:headEnd/>
                  <a:tailEnd type="none" w="lg" len="lg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s-ES_tradnl"/>
                </a:p>
              </p:txBody>
            </p:sp>
            <p:sp>
              <p:nvSpPr>
                <p:cNvPr id="445459" name="Rectangle 19"/>
                <p:cNvSpPr>
                  <a:spLocks noChangeArrowheads="1"/>
                </p:cNvSpPr>
                <p:nvPr/>
              </p:nvSpPr>
              <p:spPr bwMode="auto">
                <a:xfrm>
                  <a:off x="3511" y="2409"/>
                  <a:ext cx="48" cy="48"/>
                </a:xfrm>
                <a:prstGeom prst="rect">
                  <a:avLst/>
                </a:prstGeom>
                <a:solidFill>
                  <a:schemeClr val="tx2"/>
                </a:solidFill>
                <a:ln w="38100">
                  <a:noFill/>
                  <a:miter lim="800000"/>
                  <a:headEnd/>
                  <a:tailEnd type="none" w="lg" len="lg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s-ES_tradnl"/>
                </a:p>
              </p:txBody>
            </p:sp>
            <p:sp>
              <p:nvSpPr>
                <p:cNvPr id="445460" name="Rectangle 20"/>
                <p:cNvSpPr>
                  <a:spLocks noChangeArrowheads="1"/>
                </p:cNvSpPr>
                <p:nvPr/>
              </p:nvSpPr>
              <p:spPr bwMode="auto">
                <a:xfrm>
                  <a:off x="3692" y="2469"/>
                  <a:ext cx="48" cy="48"/>
                </a:xfrm>
                <a:prstGeom prst="rect">
                  <a:avLst/>
                </a:prstGeom>
                <a:solidFill>
                  <a:schemeClr val="tx2"/>
                </a:solidFill>
                <a:ln w="38100">
                  <a:noFill/>
                  <a:miter lim="800000"/>
                  <a:headEnd/>
                  <a:tailEnd type="none" w="lg" len="lg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s-ES_tradnl"/>
                </a:p>
              </p:txBody>
            </p:sp>
          </p:grpSp>
        </p:grpSp>
        <p:sp>
          <p:nvSpPr>
            <p:cNvPr id="445461" name="Line 21"/>
            <p:cNvSpPr>
              <a:spLocks noChangeShapeType="1"/>
            </p:cNvSpPr>
            <p:nvPr/>
          </p:nvSpPr>
          <p:spPr bwMode="auto">
            <a:xfrm>
              <a:off x="3673995" y="1965255"/>
              <a:ext cx="0" cy="42337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s-ES_tradnl"/>
            </a:p>
          </p:txBody>
        </p:sp>
        <p:grpSp>
          <p:nvGrpSpPr>
            <p:cNvPr id="7" name="Group 22"/>
            <p:cNvGrpSpPr>
              <a:grpSpLocks/>
            </p:cNvGrpSpPr>
            <p:nvPr/>
          </p:nvGrpSpPr>
          <p:grpSpPr bwMode="auto">
            <a:xfrm>
              <a:off x="3206146" y="6207305"/>
              <a:ext cx="2350217" cy="66282"/>
              <a:chOff x="1989" y="3648"/>
              <a:chExt cx="1713" cy="48"/>
            </a:xfrm>
          </p:grpSpPr>
          <p:sp>
            <p:nvSpPr>
              <p:cNvPr id="445463" name="Line 23"/>
              <p:cNvSpPr>
                <a:spLocks noChangeShapeType="1"/>
              </p:cNvSpPr>
              <p:nvPr/>
            </p:nvSpPr>
            <p:spPr bwMode="auto">
              <a:xfrm>
                <a:off x="1989" y="3654"/>
                <a:ext cx="170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464" name="Line 24"/>
              <p:cNvSpPr>
                <a:spLocks noChangeShapeType="1"/>
              </p:cNvSpPr>
              <p:nvPr/>
            </p:nvSpPr>
            <p:spPr bwMode="auto">
              <a:xfrm>
                <a:off x="1992" y="3648"/>
                <a:ext cx="0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465" name="Line 25"/>
              <p:cNvSpPr>
                <a:spLocks noChangeShapeType="1"/>
              </p:cNvSpPr>
              <p:nvPr/>
            </p:nvSpPr>
            <p:spPr bwMode="auto">
              <a:xfrm>
                <a:off x="2334" y="3648"/>
                <a:ext cx="0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466" name="Line 26"/>
              <p:cNvSpPr>
                <a:spLocks noChangeShapeType="1"/>
              </p:cNvSpPr>
              <p:nvPr/>
            </p:nvSpPr>
            <p:spPr bwMode="auto">
              <a:xfrm>
                <a:off x="2676" y="3648"/>
                <a:ext cx="0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467" name="Line 27"/>
              <p:cNvSpPr>
                <a:spLocks noChangeShapeType="1"/>
              </p:cNvSpPr>
              <p:nvPr/>
            </p:nvSpPr>
            <p:spPr bwMode="auto">
              <a:xfrm>
                <a:off x="3018" y="3648"/>
                <a:ext cx="0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468" name="Line 28"/>
              <p:cNvSpPr>
                <a:spLocks noChangeShapeType="1"/>
              </p:cNvSpPr>
              <p:nvPr/>
            </p:nvSpPr>
            <p:spPr bwMode="auto">
              <a:xfrm>
                <a:off x="3360" y="3648"/>
                <a:ext cx="0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469" name="Line 29"/>
              <p:cNvSpPr>
                <a:spLocks noChangeShapeType="1"/>
              </p:cNvSpPr>
              <p:nvPr/>
            </p:nvSpPr>
            <p:spPr bwMode="auto">
              <a:xfrm>
                <a:off x="3702" y="3648"/>
                <a:ext cx="0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</p:grpSp>
        <p:sp>
          <p:nvSpPr>
            <p:cNvPr id="445470" name="Text Box 30"/>
            <p:cNvSpPr txBox="1">
              <a:spLocks noChangeArrowheads="1"/>
            </p:cNvSpPr>
            <p:nvPr/>
          </p:nvSpPr>
          <p:spPr bwMode="auto">
            <a:xfrm>
              <a:off x="3011324" y="6258398"/>
              <a:ext cx="381413" cy="247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342900" indent="-342900" algn="ctr">
                <a:lnSpc>
                  <a:spcPct val="90000"/>
                </a:lnSpc>
                <a:spcBef>
                  <a:spcPct val="20000"/>
                </a:spcBef>
                <a:buClr>
                  <a:srgbClr val="3A75C4"/>
                </a:buClr>
              </a:pPr>
              <a:r>
                <a:rPr lang="en-US" sz="1400" b="1"/>
                <a:t>-60</a:t>
              </a:r>
            </a:p>
          </p:txBody>
        </p:sp>
        <p:sp>
          <p:nvSpPr>
            <p:cNvPr id="445471" name="Text Box 31"/>
            <p:cNvSpPr txBox="1">
              <a:spLocks noChangeArrowheads="1"/>
            </p:cNvSpPr>
            <p:nvPr/>
          </p:nvSpPr>
          <p:spPr bwMode="auto">
            <a:xfrm>
              <a:off x="3557375" y="6258398"/>
              <a:ext cx="244214" cy="247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342900" indent="-342900" algn="ctr">
                <a:lnSpc>
                  <a:spcPct val="90000"/>
                </a:lnSpc>
                <a:spcBef>
                  <a:spcPct val="20000"/>
                </a:spcBef>
                <a:buClr>
                  <a:srgbClr val="3A75C4"/>
                </a:buClr>
              </a:pPr>
              <a:r>
                <a:rPr lang="en-US" sz="1400" b="1"/>
                <a:t>0</a:t>
              </a:r>
            </a:p>
          </p:txBody>
        </p:sp>
        <p:sp>
          <p:nvSpPr>
            <p:cNvPr id="445472" name="Text Box 32"/>
            <p:cNvSpPr txBox="1">
              <a:spLocks noChangeArrowheads="1"/>
            </p:cNvSpPr>
            <p:nvPr/>
          </p:nvSpPr>
          <p:spPr bwMode="auto">
            <a:xfrm>
              <a:off x="3985436" y="6258398"/>
              <a:ext cx="330650" cy="247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342900" indent="-342900" algn="ctr">
                <a:lnSpc>
                  <a:spcPct val="90000"/>
                </a:lnSpc>
                <a:spcBef>
                  <a:spcPct val="20000"/>
                </a:spcBef>
                <a:buClr>
                  <a:srgbClr val="3A75C4"/>
                </a:buClr>
              </a:pPr>
              <a:r>
                <a:rPr lang="en-US" sz="1400" b="1"/>
                <a:t>60</a:t>
              </a:r>
            </a:p>
          </p:txBody>
        </p:sp>
        <p:sp>
          <p:nvSpPr>
            <p:cNvPr id="445473" name="Text Box 33"/>
            <p:cNvSpPr txBox="1">
              <a:spLocks noChangeArrowheads="1"/>
            </p:cNvSpPr>
            <p:nvPr/>
          </p:nvSpPr>
          <p:spPr bwMode="auto">
            <a:xfrm>
              <a:off x="4405264" y="6258398"/>
              <a:ext cx="415713" cy="247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342900" indent="-342900" algn="ctr">
                <a:lnSpc>
                  <a:spcPct val="90000"/>
                </a:lnSpc>
                <a:spcBef>
                  <a:spcPct val="20000"/>
                </a:spcBef>
                <a:buClr>
                  <a:srgbClr val="3A75C4"/>
                </a:buClr>
              </a:pPr>
              <a:r>
                <a:rPr lang="en-US" sz="1400" b="1"/>
                <a:t>120</a:t>
              </a:r>
            </a:p>
          </p:txBody>
        </p:sp>
        <p:sp>
          <p:nvSpPr>
            <p:cNvPr id="445474" name="Text Box 34"/>
            <p:cNvSpPr txBox="1">
              <a:spLocks noChangeArrowheads="1"/>
            </p:cNvSpPr>
            <p:nvPr/>
          </p:nvSpPr>
          <p:spPr bwMode="auto">
            <a:xfrm>
              <a:off x="4875857" y="6258398"/>
              <a:ext cx="415712" cy="247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342900" indent="-342900" algn="ctr">
                <a:lnSpc>
                  <a:spcPct val="90000"/>
                </a:lnSpc>
                <a:spcBef>
                  <a:spcPct val="20000"/>
                </a:spcBef>
                <a:buClr>
                  <a:srgbClr val="3A75C4"/>
                </a:buClr>
              </a:pPr>
              <a:r>
                <a:rPr lang="en-US" sz="1400" b="1"/>
                <a:t>180</a:t>
              </a:r>
            </a:p>
          </p:txBody>
        </p:sp>
        <p:sp>
          <p:nvSpPr>
            <p:cNvPr id="445475" name="Text Box 35"/>
            <p:cNvSpPr txBox="1">
              <a:spLocks noChangeArrowheads="1"/>
            </p:cNvSpPr>
            <p:nvPr/>
          </p:nvSpPr>
          <p:spPr bwMode="auto">
            <a:xfrm>
              <a:off x="5346448" y="6258398"/>
              <a:ext cx="415713" cy="247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342900" indent="-342900" algn="ctr">
                <a:lnSpc>
                  <a:spcPct val="90000"/>
                </a:lnSpc>
                <a:spcBef>
                  <a:spcPct val="20000"/>
                </a:spcBef>
                <a:buClr>
                  <a:srgbClr val="3A75C4"/>
                </a:buClr>
              </a:pPr>
              <a:r>
                <a:rPr lang="en-US" sz="1400" b="1"/>
                <a:t>240</a:t>
              </a:r>
            </a:p>
          </p:txBody>
        </p:sp>
        <p:grpSp>
          <p:nvGrpSpPr>
            <p:cNvPr id="8" name="Group 36"/>
            <p:cNvGrpSpPr>
              <a:grpSpLocks/>
            </p:cNvGrpSpPr>
            <p:nvPr/>
          </p:nvGrpSpPr>
          <p:grpSpPr bwMode="auto">
            <a:xfrm>
              <a:off x="1338870" y="1741553"/>
              <a:ext cx="1724589" cy="4371852"/>
              <a:chOff x="627" y="648"/>
              <a:chExt cx="1257" cy="3166"/>
            </a:xfrm>
          </p:grpSpPr>
          <p:grpSp>
            <p:nvGrpSpPr>
              <p:cNvPr id="9" name="Group 37"/>
              <p:cNvGrpSpPr>
                <a:grpSpLocks/>
              </p:cNvGrpSpPr>
              <p:nvPr/>
            </p:nvGrpSpPr>
            <p:grpSpPr bwMode="auto">
              <a:xfrm>
                <a:off x="1435" y="648"/>
                <a:ext cx="449" cy="3166"/>
                <a:chOff x="1435" y="648"/>
                <a:chExt cx="449" cy="3166"/>
              </a:xfrm>
            </p:grpSpPr>
            <p:grpSp>
              <p:nvGrpSpPr>
                <p:cNvPr id="10" name="Group 38"/>
                <p:cNvGrpSpPr>
                  <a:grpSpLocks/>
                </p:cNvGrpSpPr>
                <p:nvPr/>
              </p:nvGrpSpPr>
              <p:grpSpPr bwMode="auto">
                <a:xfrm>
                  <a:off x="1435" y="648"/>
                  <a:ext cx="449" cy="1230"/>
                  <a:chOff x="1435" y="648"/>
                  <a:chExt cx="449" cy="1230"/>
                </a:xfrm>
              </p:grpSpPr>
              <p:grpSp>
                <p:nvGrpSpPr>
                  <p:cNvPr id="11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1748" y="738"/>
                    <a:ext cx="136" cy="1102"/>
                    <a:chOff x="1752" y="768"/>
                    <a:chExt cx="136" cy="1102"/>
                  </a:xfrm>
                </p:grpSpPr>
                <p:sp>
                  <p:nvSpPr>
                    <p:cNvPr id="445480" name="Line 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31" y="768"/>
                      <a:ext cx="0" cy="751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 type="none" w="lg" len="lg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endParaRPr lang="es-ES_tradnl"/>
                    </a:p>
                  </p:txBody>
                </p:sp>
                <p:sp>
                  <p:nvSpPr>
                    <p:cNvPr id="445481" name="Line 4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52" y="1818"/>
                      <a:ext cx="79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 type="none" w="lg" len="lg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endParaRPr lang="es-ES_tradnl"/>
                    </a:p>
                  </p:txBody>
                </p:sp>
                <p:sp>
                  <p:nvSpPr>
                    <p:cNvPr id="445482" name="Line 4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53" y="1644"/>
                      <a:ext cx="79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 type="none" w="lg" len="lg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endParaRPr lang="es-ES_tradnl"/>
                    </a:p>
                  </p:txBody>
                </p:sp>
                <p:sp>
                  <p:nvSpPr>
                    <p:cNvPr id="445483" name="Line 4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54" y="1470"/>
                      <a:ext cx="79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 type="none" w="lg" len="lg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endParaRPr lang="es-ES_tradnl"/>
                    </a:p>
                  </p:txBody>
                </p:sp>
                <p:sp>
                  <p:nvSpPr>
                    <p:cNvPr id="445484" name="Line 4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55" y="1296"/>
                      <a:ext cx="79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 type="none" w="lg" len="lg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endParaRPr lang="es-ES_tradnl"/>
                    </a:p>
                  </p:txBody>
                </p:sp>
                <p:sp>
                  <p:nvSpPr>
                    <p:cNvPr id="445485" name="Line 4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56" y="1128"/>
                      <a:ext cx="79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 type="none" w="lg" len="lg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endParaRPr lang="es-ES_tradnl"/>
                    </a:p>
                  </p:txBody>
                </p:sp>
                <p:sp>
                  <p:nvSpPr>
                    <p:cNvPr id="445486" name="Line 4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57" y="960"/>
                      <a:ext cx="79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 type="none" w="lg" len="lg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endParaRPr lang="es-ES_tradnl"/>
                    </a:p>
                  </p:txBody>
                </p:sp>
                <p:sp>
                  <p:nvSpPr>
                    <p:cNvPr id="445487" name="Line 4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36" y="1590"/>
                      <a:ext cx="0" cy="28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 type="none" w="lg" len="lg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endParaRPr lang="es-ES_tradnl"/>
                    </a:p>
                  </p:txBody>
                </p:sp>
                <p:sp>
                  <p:nvSpPr>
                    <p:cNvPr id="445488" name="Line 4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52" y="768"/>
                      <a:ext cx="79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 type="none" w="lg" len="lg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endParaRPr lang="es-ES_tradnl"/>
                    </a:p>
                  </p:txBody>
                </p:sp>
                <p:sp>
                  <p:nvSpPr>
                    <p:cNvPr id="445489" name="Line 4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00" y="1486"/>
                      <a:ext cx="82" cy="6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 type="none" w="lg" len="lg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endParaRPr lang="es-ES_tradnl"/>
                    </a:p>
                  </p:txBody>
                </p:sp>
                <p:sp>
                  <p:nvSpPr>
                    <p:cNvPr id="445490" name="Line 5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06" y="1546"/>
                      <a:ext cx="82" cy="6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 type="none" w="lg" len="lg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endParaRPr lang="es-ES_tradnl"/>
                    </a:p>
                  </p:txBody>
                </p:sp>
              </p:grpSp>
              <p:sp>
                <p:nvSpPr>
                  <p:cNvPr id="445491" name="Text Box 5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35" y="648"/>
                    <a:ext cx="333" cy="1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 type="none" w="lg" len="lg"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342900" indent="-342900" algn="r"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3A75C4"/>
                      </a:buClr>
                    </a:pPr>
                    <a:r>
                      <a:rPr lang="en-US" sz="1400" b="1"/>
                      <a:t>20.0</a:t>
                    </a:r>
                  </a:p>
                </p:txBody>
              </p:sp>
              <p:sp>
                <p:nvSpPr>
                  <p:cNvPr id="445492" name="Text Box 5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35" y="841"/>
                    <a:ext cx="333" cy="1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 type="none" w="lg" len="lg"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342900" indent="-342900" algn="r"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3A75C4"/>
                      </a:buClr>
                    </a:pPr>
                    <a:r>
                      <a:rPr lang="en-US" sz="1400" b="1"/>
                      <a:t>18.3</a:t>
                    </a:r>
                  </a:p>
                </p:txBody>
              </p:sp>
              <p:sp>
                <p:nvSpPr>
                  <p:cNvPr id="445493" name="Text Box 5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35" y="1004"/>
                    <a:ext cx="333" cy="1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 type="none" w="lg" len="lg"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342900" indent="-342900" algn="r"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3A75C4"/>
                      </a:buClr>
                    </a:pPr>
                    <a:r>
                      <a:rPr lang="en-US" sz="1400" b="1"/>
                      <a:t>16.6</a:t>
                    </a:r>
                  </a:p>
                </p:txBody>
              </p:sp>
              <p:sp>
                <p:nvSpPr>
                  <p:cNvPr id="445494" name="Text Box 5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35" y="1173"/>
                    <a:ext cx="333" cy="1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 type="none" w="lg" len="lg"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342900" indent="-342900" algn="r"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3A75C4"/>
                      </a:buClr>
                    </a:pPr>
                    <a:r>
                      <a:rPr lang="en-US" sz="1400" b="1"/>
                      <a:t>15.0</a:t>
                    </a:r>
                  </a:p>
                </p:txBody>
              </p:sp>
              <p:sp>
                <p:nvSpPr>
                  <p:cNvPr id="445495" name="Text Box 5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35" y="1348"/>
                    <a:ext cx="333" cy="1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 type="none" w="lg" len="lg"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342900" indent="-342900" algn="r"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3A75C4"/>
                      </a:buClr>
                    </a:pPr>
                    <a:r>
                      <a:rPr lang="en-US" sz="1400" b="1"/>
                      <a:t>13.3</a:t>
                    </a:r>
                  </a:p>
                </p:txBody>
              </p:sp>
              <p:sp>
                <p:nvSpPr>
                  <p:cNvPr id="445496" name="Text Box 5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97" y="1524"/>
                    <a:ext cx="271" cy="1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 type="none" w="lg" len="lg"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342900" indent="-342900" algn="r"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3A75C4"/>
                      </a:buClr>
                    </a:pPr>
                    <a:r>
                      <a:rPr lang="en-US" sz="1400" b="1"/>
                      <a:t>6.1</a:t>
                    </a:r>
                  </a:p>
                </p:txBody>
              </p:sp>
              <p:sp>
                <p:nvSpPr>
                  <p:cNvPr id="445497" name="Text Box 5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97" y="1699"/>
                    <a:ext cx="271" cy="1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 type="none" w="lg" len="lg"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342900" indent="-342900" algn="r"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3A75C4"/>
                      </a:buClr>
                    </a:pPr>
                    <a:r>
                      <a:rPr lang="en-US" sz="1400" b="1"/>
                      <a:t>4.4</a:t>
                    </a:r>
                  </a:p>
                </p:txBody>
              </p:sp>
            </p:grpSp>
            <p:grpSp>
              <p:nvGrpSpPr>
                <p:cNvPr id="12" name="Group 58"/>
                <p:cNvGrpSpPr>
                  <a:grpSpLocks/>
                </p:cNvGrpSpPr>
                <p:nvPr/>
              </p:nvGrpSpPr>
              <p:grpSpPr bwMode="auto">
                <a:xfrm>
                  <a:off x="1468" y="2772"/>
                  <a:ext cx="354" cy="1042"/>
                  <a:chOff x="1469" y="2538"/>
                  <a:chExt cx="354" cy="1042"/>
                </a:xfrm>
              </p:grpSpPr>
              <p:grpSp>
                <p:nvGrpSpPr>
                  <p:cNvPr id="13" name="Group 59"/>
                  <p:cNvGrpSpPr>
                    <a:grpSpLocks/>
                  </p:cNvGrpSpPr>
                  <p:nvPr/>
                </p:nvGrpSpPr>
                <p:grpSpPr bwMode="auto">
                  <a:xfrm>
                    <a:off x="1739" y="2538"/>
                    <a:ext cx="84" cy="960"/>
                    <a:chOff x="1739" y="2538"/>
                    <a:chExt cx="84" cy="960"/>
                  </a:xfrm>
                </p:grpSpPr>
                <p:sp>
                  <p:nvSpPr>
                    <p:cNvPr id="445500" name="Line 6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18" y="2538"/>
                      <a:ext cx="0" cy="96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 type="none" w="lg" len="lg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endParaRPr lang="es-ES_tradnl"/>
                    </a:p>
                  </p:txBody>
                </p:sp>
                <p:sp>
                  <p:nvSpPr>
                    <p:cNvPr id="445501" name="Line 6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39" y="3492"/>
                      <a:ext cx="79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 type="none" w="lg" len="lg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endParaRPr lang="es-ES_tradnl"/>
                    </a:p>
                  </p:txBody>
                </p:sp>
                <p:sp>
                  <p:nvSpPr>
                    <p:cNvPr id="445502" name="Line 6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40" y="3318"/>
                      <a:ext cx="79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 type="none" w="lg" len="lg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endParaRPr lang="es-ES_tradnl"/>
                    </a:p>
                  </p:txBody>
                </p:sp>
                <p:sp>
                  <p:nvSpPr>
                    <p:cNvPr id="445503" name="Line 6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41" y="3144"/>
                      <a:ext cx="79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 type="none" w="lg" len="lg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endParaRPr lang="es-ES_tradnl"/>
                    </a:p>
                  </p:txBody>
                </p:sp>
                <p:sp>
                  <p:nvSpPr>
                    <p:cNvPr id="445504" name="Line 6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42" y="2970"/>
                      <a:ext cx="79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 type="none" w="lg" len="lg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endParaRPr lang="es-ES_tradnl"/>
                    </a:p>
                  </p:txBody>
                </p:sp>
                <p:sp>
                  <p:nvSpPr>
                    <p:cNvPr id="445505" name="Line 6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43" y="2802"/>
                      <a:ext cx="79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 type="none" w="lg" len="lg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endParaRPr lang="es-ES_tradnl"/>
                    </a:p>
                  </p:txBody>
                </p:sp>
                <p:sp>
                  <p:nvSpPr>
                    <p:cNvPr id="445506" name="Line 6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744" y="2634"/>
                      <a:ext cx="79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 type="none" w="lg" len="lg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endParaRPr lang="es-ES_tradnl"/>
                    </a:p>
                  </p:txBody>
                </p:sp>
              </p:grpSp>
              <p:sp>
                <p:nvSpPr>
                  <p:cNvPr id="445507" name="Text Box 6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69" y="2544"/>
                    <a:ext cx="303" cy="1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 type="none" w="lg" len="lg"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342900" indent="-342900" algn="r"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3A75C4"/>
                      </a:buClr>
                    </a:pPr>
                    <a:r>
                      <a:rPr lang="en-US" sz="1400" b="1"/>
                      <a:t>140</a:t>
                    </a:r>
                  </a:p>
                </p:txBody>
              </p:sp>
              <p:sp>
                <p:nvSpPr>
                  <p:cNvPr id="445508" name="Text Box 6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69" y="2712"/>
                    <a:ext cx="303" cy="1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 type="none" w="lg" len="lg"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342900" indent="-342900" algn="r"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3A75C4"/>
                      </a:buClr>
                    </a:pPr>
                    <a:r>
                      <a:rPr lang="en-US" sz="1400" b="1"/>
                      <a:t>130</a:t>
                    </a:r>
                  </a:p>
                </p:txBody>
              </p:sp>
              <p:sp>
                <p:nvSpPr>
                  <p:cNvPr id="445509" name="Text Box 6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69" y="2882"/>
                    <a:ext cx="303" cy="1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 type="none" w="lg" len="lg"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342900" indent="-342900" algn="r"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3A75C4"/>
                      </a:buClr>
                    </a:pPr>
                    <a:r>
                      <a:rPr lang="en-US" sz="1400" b="1"/>
                      <a:t>120</a:t>
                    </a:r>
                  </a:p>
                </p:txBody>
              </p:sp>
              <p:sp>
                <p:nvSpPr>
                  <p:cNvPr id="445510" name="Text Box 7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69" y="3051"/>
                    <a:ext cx="303" cy="1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 type="none" w="lg" len="lg"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342900" indent="-342900" algn="r"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3A75C4"/>
                      </a:buClr>
                    </a:pPr>
                    <a:r>
                      <a:rPr lang="en-US" sz="1400" b="1"/>
                      <a:t>110</a:t>
                    </a:r>
                  </a:p>
                </p:txBody>
              </p:sp>
              <p:sp>
                <p:nvSpPr>
                  <p:cNvPr id="445511" name="Text Box 7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69" y="3226"/>
                    <a:ext cx="303" cy="1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 type="none" w="lg" len="lg"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342900" indent="-342900" algn="r"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3A75C4"/>
                      </a:buClr>
                    </a:pPr>
                    <a:r>
                      <a:rPr lang="en-US" sz="1400" b="1"/>
                      <a:t>100</a:t>
                    </a:r>
                  </a:p>
                </p:txBody>
              </p:sp>
              <p:sp>
                <p:nvSpPr>
                  <p:cNvPr id="445512" name="Text Box 7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31" y="3401"/>
                    <a:ext cx="241" cy="1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 type="none" w="lg" len="lg"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342900" indent="-342900" algn="r">
                      <a:lnSpc>
                        <a:spcPct val="90000"/>
                      </a:lnSpc>
                      <a:spcBef>
                        <a:spcPct val="20000"/>
                      </a:spcBef>
                      <a:buClr>
                        <a:srgbClr val="3A75C4"/>
                      </a:buClr>
                    </a:pPr>
                    <a:r>
                      <a:rPr lang="en-US" sz="1400" b="1"/>
                      <a:t>90</a:t>
                    </a:r>
                  </a:p>
                </p:txBody>
              </p:sp>
            </p:grpSp>
            <p:grpSp>
              <p:nvGrpSpPr>
                <p:cNvPr id="14" name="Group 73"/>
                <p:cNvGrpSpPr>
                  <a:grpSpLocks/>
                </p:cNvGrpSpPr>
                <p:nvPr/>
              </p:nvGrpSpPr>
              <p:grpSpPr bwMode="auto">
                <a:xfrm>
                  <a:off x="1739" y="1898"/>
                  <a:ext cx="83" cy="799"/>
                  <a:chOff x="3810" y="1763"/>
                  <a:chExt cx="83" cy="799"/>
                </a:xfrm>
              </p:grpSpPr>
              <p:sp>
                <p:nvSpPr>
                  <p:cNvPr id="445514" name="Line 7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89" y="1763"/>
                    <a:ext cx="0" cy="799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 type="none" w="lg" len="lg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s-ES_tradnl"/>
                  </a:p>
                </p:txBody>
              </p:sp>
              <p:sp>
                <p:nvSpPr>
                  <p:cNvPr id="445515" name="Line 7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810" y="2556"/>
                    <a:ext cx="79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 type="none" w="lg" len="lg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s-ES_tradnl"/>
                  </a:p>
                </p:txBody>
              </p:sp>
              <p:sp>
                <p:nvSpPr>
                  <p:cNvPr id="445516" name="Line 7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811" y="2394"/>
                    <a:ext cx="79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 type="none" w="lg" len="lg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s-ES_tradnl"/>
                  </a:p>
                </p:txBody>
              </p:sp>
              <p:sp>
                <p:nvSpPr>
                  <p:cNvPr id="445517" name="Line 7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812" y="2220"/>
                    <a:ext cx="79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 type="none" w="lg" len="lg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s-ES_tradnl"/>
                  </a:p>
                </p:txBody>
              </p:sp>
              <p:sp>
                <p:nvSpPr>
                  <p:cNvPr id="445518" name="Line 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813" y="2046"/>
                    <a:ext cx="79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 type="none" w="lg" len="lg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s-ES_tradnl"/>
                  </a:p>
                </p:txBody>
              </p:sp>
              <p:sp>
                <p:nvSpPr>
                  <p:cNvPr id="445519" name="Line 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814" y="1878"/>
                    <a:ext cx="79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 type="none" w="lg" len="lg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s-ES_tradnl"/>
                  </a:p>
                </p:txBody>
              </p:sp>
            </p:grpSp>
            <p:sp>
              <p:nvSpPr>
                <p:cNvPr id="445520" name="Text Box 80"/>
                <p:cNvSpPr txBox="1">
                  <a:spLocks noChangeArrowheads="1"/>
                </p:cNvSpPr>
                <p:nvPr/>
              </p:nvSpPr>
              <p:spPr bwMode="auto">
                <a:xfrm>
                  <a:off x="1488" y="1911"/>
                  <a:ext cx="303" cy="1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 type="none" w="lg" len="lg"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marL="342900" indent="-342900" algn="r"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3A75C4"/>
                    </a:buClr>
                  </a:pPr>
                  <a:r>
                    <a:rPr lang="en-US" sz="1400" b="1"/>
                    <a:t>120</a:t>
                  </a:r>
                </a:p>
              </p:txBody>
            </p:sp>
            <p:sp>
              <p:nvSpPr>
                <p:cNvPr id="445521" name="Text Box 81"/>
                <p:cNvSpPr txBox="1">
                  <a:spLocks noChangeArrowheads="1"/>
                </p:cNvSpPr>
                <p:nvPr/>
              </p:nvSpPr>
              <p:spPr bwMode="auto">
                <a:xfrm>
                  <a:off x="1550" y="2086"/>
                  <a:ext cx="241" cy="1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 type="none" w="lg" len="lg"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marL="342900" indent="-342900" algn="r"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3A75C4"/>
                    </a:buClr>
                  </a:pPr>
                  <a:r>
                    <a:rPr lang="en-US" sz="1400" b="1"/>
                    <a:t>90</a:t>
                  </a:r>
                </a:p>
              </p:txBody>
            </p:sp>
            <p:sp>
              <p:nvSpPr>
                <p:cNvPr id="445522" name="Text Box 82"/>
                <p:cNvSpPr txBox="1">
                  <a:spLocks noChangeArrowheads="1"/>
                </p:cNvSpPr>
                <p:nvPr/>
              </p:nvSpPr>
              <p:spPr bwMode="auto">
                <a:xfrm>
                  <a:off x="1550" y="2261"/>
                  <a:ext cx="241" cy="1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 type="none" w="lg" len="lg"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marL="342900" indent="-342900" algn="r"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3A75C4"/>
                    </a:buClr>
                  </a:pPr>
                  <a:r>
                    <a:rPr lang="en-US" sz="1400" b="1"/>
                    <a:t>60</a:t>
                  </a:r>
                </a:p>
              </p:txBody>
            </p:sp>
            <p:sp>
              <p:nvSpPr>
                <p:cNvPr id="445523" name="Text Box 83"/>
                <p:cNvSpPr txBox="1">
                  <a:spLocks noChangeArrowheads="1"/>
                </p:cNvSpPr>
                <p:nvPr/>
              </p:nvSpPr>
              <p:spPr bwMode="auto">
                <a:xfrm>
                  <a:off x="1550" y="2430"/>
                  <a:ext cx="241" cy="1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 type="none" w="lg" len="lg"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marL="342900" indent="-342900" algn="r"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3A75C4"/>
                    </a:buClr>
                  </a:pPr>
                  <a:r>
                    <a:rPr lang="en-US" sz="1400" b="1"/>
                    <a:t>30</a:t>
                  </a:r>
                </a:p>
              </p:txBody>
            </p:sp>
            <p:sp>
              <p:nvSpPr>
                <p:cNvPr id="445524" name="Text Box 84"/>
                <p:cNvSpPr txBox="1">
                  <a:spLocks noChangeArrowheads="1"/>
                </p:cNvSpPr>
                <p:nvPr/>
              </p:nvSpPr>
              <p:spPr bwMode="auto">
                <a:xfrm>
                  <a:off x="1605" y="2599"/>
                  <a:ext cx="178" cy="1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 type="none" w="lg" len="lg"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marL="342900" indent="-342900" algn="r">
                    <a:lnSpc>
                      <a:spcPct val="90000"/>
                    </a:lnSpc>
                    <a:spcBef>
                      <a:spcPct val="20000"/>
                    </a:spcBef>
                    <a:buClr>
                      <a:srgbClr val="3A75C4"/>
                    </a:buClr>
                  </a:pPr>
                  <a:r>
                    <a:rPr lang="en-US" sz="1400" b="1"/>
                    <a:t>0</a:t>
                  </a:r>
                </a:p>
              </p:txBody>
            </p:sp>
          </p:grpSp>
          <p:sp>
            <p:nvSpPr>
              <p:cNvPr id="445525" name="Text Box 85"/>
              <p:cNvSpPr txBox="1">
                <a:spLocks noChangeArrowheads="1"/>
              </p:cNvSpPr>
              <p:nvPr/>
            </p:nvSpPr>
            <p:spPr bwMode="auto">
              <a:xfrm>
                <a:off x="670" y="1081"/>
                <a:ext cx="684" cy="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 type="none" w="lg" len="lg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3A75C4"/>
                  </a:buClr>
                </a:pPr>
                <a:r>
                  <a:rPr lang="en-US"/>
                  <a:t>Glucose </a:t>
                </a:r>
                <a:br>
                  <a:rPr lang="en-US"/>
                </a:br>
                <a:r>
                  <a:rPr lang="en-US"/>
                  <a:t>(mmol/l)</a:t>
                </a:r>
              </a:p>
            </p:txBody>
          </p:sp>
          <p:sp>
            <p:nvSpPr>
              <p:cNvPr id="445526" name="Text Box 86"/>
              <p:cNvSpPr txBox="1">
                <a:spLocks noChangeArrowheads="1"/>
              </p:cNvSpPr>
              <p:nvPr/>
            </p:nvSpPr>
            <p:spPr bwMode="auto">
              <a:xfrm>
                <a:off x="727" y="2083"/>
                <a:ext cx="572" cy="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 type="none" w="lg" len="lg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3A75C4"/>
                  </a:buClr>
                </a:pPr>
                <a:r>
                  <a:rPr lang="en-US"/>
                  <a:t>Insulin </a:t>
                </a:r>
                <a:br>
                  <a:rPr lang="en-US"/>
                </a:br>
                <a:r>
                  <a:rPr lang="en-US"/>
                  <a:t>(mU/l)</a:t>
                </a:r>
              </a:p>
            </p:txBody>
          </p:sp>
          <p:sp>
            <p:nvSpPr>
              <p:cNvPr id="445527" name="Text Box 87"/>
              <p:cNvSpPr txBox="1">
                <a:spLocks noChangeArrowheads="1"/>
              </p:cNvSpPr>
              <p:nvPr/>
            </p:nvSpPr>
            <p:spPr bwMode="auto">
              <a:xfrm>
                <a:off x="627" y="3109"/>
                <a:ext cx="772" cy="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 type="none" w="lg" len="lg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buClr>
                    <a:srgbClr val="3A75C4"/>
                  </a:buClr>
                </a:pPr>
                <a:r>
                  <a:rPr lang="en-US"/>
                  <a:t>Glucagon </a:t>
                </a:r>
                <a:br>
                  <a:rPr lang="en-US"/>
                </a:br>
                <a:r>
                  <a:rPr lang="en-US"/>
                  <a:t>(ng/l)</a:t>
                </a:r>
              </a:p>
            </p:txBody>
          </p:sp>
        </p:grpSp>
        <p:sp>
          <p:nvSpPr>
            <p:cNvPr id="445528" name="Freeform 88"/>
            <p:cNvSpPr>
              <a:spLocks/>
            </p:cNvSpPr>
            <p:nvPr/>
          </p:nvSpPr>
          <p:spPr bwMode="auto">
            <a:xfrm>
              <a:off x="3178706" y="5063940"/>
              <a:ext cx="2358449" cy="853381"/>
            </a:xfrm>
            <a:custGeom>
              <a:avLst/>
              <a:gdLst/>
              <a:ahLst/>
              <a:cxnLst>
                <a:cxn ang="0">
                  <a:pos x="0" y="183"/>
                </a:cxn>
                <a:cxn ang="0">
                  <a:pos x="171" y="198"/>
                </a:cxn>
                <a:cxn ang="0">
                  <a:pos x="336" y="0"/>
                </a:cxn>
                <a:cxn ang="0">
                  <a:pos x="423" y="54"/>
                </a:cxn>
                <a:cxn ang="0">
                  <a:pos x="501" y="396"/>
                </a:cxn>
                <a:cxn ang="0">
                  <a:pos x="594" y="567"/>
                </a:cxn>
                <a:cxn ang="0">
                  <a:pos x="675" y="525"/>
                </a:cxn>
                <a:cxn ang="0">
                  <a:pos x="849" y="618"/>
                </a:cxn>
                <a:cxn ang="0">
                  <a:pos x="1026" y="594"/>
                </a:cxn>
                <a:cxn ang="0">
                  <a:pos x="1200" y="465"/>
                </a:cxn>
                <a:cxn ang="0">
                  <a:pos x="1374" y="510"/>
                </a:cxn>
                <a:cxn ang="0">
                  <a:pos x="1542" y="564"/>
                </a:cxn>
                <a:cxn ang="0">
                  <a:pos x="1719" y="447"/>
                </a:cxn>
              </a:cxnLst>
              <a:rect l="0" t="0" r="r" b="b"/>
              <a:pathLst>
                <a:path w="1719" h="618">
                  <a:moveTo>
                    <a:pt x="0" y="183"/>
                  </a:moveTo>
                  <a:lnTo>
                    <a:pt x="171" y="198"/>
                  </a:lnTo>
                  <a:lnTo>
                    <a:pt x="336" y="0"/>
                  </a:lnTo>
                  <a:lnTo>
                    <a:pt x="423" y="54"/>
                  </a:lnTo>
                  <a:lnTo>
                    <a:pt x="501" y="396"/>
                  </a:lnTo>
                  <a:lnTo>
                    <a:pt x="594" y="567"/>
                  </a:lnTo>
                  <a:lnTo>
                    <a:pt x="675" y="525"/>
                  </a:lnTo>
                  <a:lnTo>
                    <a:pt x="849" y="618"/>
                  </a:lnTo>
                  <a:lnTo>
                    <a:pt x="1026" y="594"/>
                  </a:lnTo>
                  <a:lnTo>
                    <a:pt x="1200" y="465"/>
                  </a:lnTo>
                  <a:lnTo>
                    <a:pt x="1374" y="510"/>
                  </a:lnTo>
                  <a:lnTo>
                    <a:pt x="1542" y="564"/>
                  </a:lnTo>
                  <a:lnTo>
                    <a:pt x="1719" y="447"/>
                  </a:lnTo>
                </a:path>
              </a:pathLst>
            </a:custGeom>
            <a:noFill/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s-ES_tradnl"/>
            </a:p>
          </p:txBody>
        </p:sp>
        <p:grpSp>
          <p:nvGrpSpPr>
            <p:cNvPr id="15" name="Group 89"/>
            <p:cNvGrpSpPr>
              <a:grpSpLocks/>
            </p:cNvGrpSpPr>
            <p:nvPr/>
          </p:nvGrpSpPr>
          <p:grpSpPr bwMode="auto">
            <a:xfrm>
              <a:off x="3149895" y="5034942"/>
              <a:ext cx="646206" cy="335552"/>
              <a:chOff x="1947" y="3033"/>
              <a:chExt cx="471" cy="243"/>
            </a:xfrm>
          </p:grpSpPr>
          <p:sp>
            <p:nvSpPr>
              <p:cNvPr id="445530" name="Rectangle 90"/>
              <p:cNvSpPr>
                <a:spLocks noChangeArrowheads="1"/>
              </p:cNvSpPr>
              <p:nvPr/>
            </p:nvSpPr>
            <p:spPr bwMode="auto">
              <a:xfrm>
                <a:off x="1947" y="3213"/>
                <a:ext cx="48" cy="48"/>
              </a:xfrm>
              <a:prstGeom prst="rect">
                <a:avLst/>
              </a:prstGeom>
              <a:solidFill>
                <a:schemeClr val="tx2"/>
              </a:solidFill>
              <a:ln w="1905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531" name="Rectangle 91"/>
              <p:cNvSpPr>
                <a:spLocks noChangeArrowheads="1"/>
              </p:cNvSpPr>
              <p:nvPr/>
            </p:nvSpPr>
            <p:spPr bwMode="auto">
              <a:xfrm>
                <a:off x="2115" y="3228"/>
                <a:ext cx="48" cy="48"/>
              </a:xfrm>
              <a:prstGeom prst="rect">
                <a:avLst/>
              </a:prstGeom>
              <a:solidFill>
                <a:schemeClr val="tx2"/>
              </a:solidFill>
              <a:ln w="1905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532" name="Rectangle 92"/>
              <p:cNvSpPr>
                <a:spLocks noChangeArrowheads="1"/>
              </p:cNvSpPr>
              <p:nvPr/>
            </p:nvSpPr>
            <p:spPr bwMode="auto">
              <a:xfrm>
                <a:off x="2282" y="3033"/>
                <a:ext cx="48" cy="48"/>
              </a:xfrm>
              <a:prstGeom prst="rect">
                <a:avLst/>
              </a:prstGeom>
              <a:solidFill>
                <a:schemeClr val="tx2"/>
              </a:solidFill>
              <a:ln w="1905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533" name="Rectangle 93"/>
              <p:cNvSpPr>
                <a:spLocks noChangeArrowheads="1"/>
              </p:cNvSpPr>
              <p:nvPr/>
            </p:nvSpPr>
            <p:spPr bwMode="auto">
              <a:xfrm>
                <a:off x="2370" y="3084"/>
                <a:ext cx="48" cy="48"/>
              </a:xfrm>
              <a:prstGeom prst="rect">
                <a:avLst/>
              </a:prstGeom>
              <a:solidFill>
                <a:schemeClr val="tx2"/>
              </a:solidFill>
              <a:ln w="1905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</p:grpSp>
        <p:grpSp>
          <p:nvGrpSpPr>
            <p:cNvPr id="16" name="Group 94"/>
            <p:cNvGrpSpPr>
              <a:grpSpLocks/>
            </p:cNvGrpSpPr>
            <p:nvPr/>
          </p:nvGrpSpPr>
          <p:grpSpPr bwMode="auto">
            <a:xfrm>
              <a:off x="3837261" y="5581769"/>
              <a:ext cx="1736938" cy="368693"/>
              <a:chOff x="2448" y="3429"/>
              <a:chExt cx="1266" cy="267"/>
            </a:xfrm>
          </p:grpSpPr>
          <p:sp>
            <p:nvSpPr>
              <p:cNvPr id="445535" name="Rectangle 95"/>
              <p:cNvSpPr>
                <a:spLocks noChangeArrowheads="1"/>
              </p:cNvSpPr>
              <p:nvPr/>
            </p:nvSpPr>
            <p:spPr bwMode="auto">
              <a:xfrm>
                <a:off x="2448" y="3429"/>
                <a:ext cx="48" cy="48"/>
              </a:xfrm>
              <a:prstGeom prst="rect">
                <a:avLst/>
              </a:prstGeom>
              <a:solidFill>
                <a:schemeClr val="tx2"/>
              </a:solidFill>
              <a:ln w="1905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536" name="Rectangle 96"/>
              <p:cNvSpPr>
                <a:spLocks noChangeArrowheads="1"/>
              </p:cNvSpPr>
              <p:nvPr/>
            </p:nvSpPr>
            <p:spPr bwMode="auto">
              <a:xfrm>
                <a:off x="2541" y="3597"/>
                <a:ext cx="48" cy="48"/>
              </a:xfrm>
              <a:prstGeom prst="rect">
                <a:avLst/>
              </a:prstGeom>
              <a:solidFill>
                <a:schemeClr val="tx2"/>
              </a:solidFill>
              <a:ln w="1905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537" name="Rectangle 97"/>
              <p:cNvSpPr>
                <a:spLocks noChangeArrowheads="1"/>
              </p:cNvSpPr>
              <p:nvPr/>
            </p:nvSpPr>
            <p:spPr bwMode="auto">
              <a:xfrm>
                <a:off x="2622" y="3561"/>
                <a:ext cx="48" cy="48"/>
              </a:xfrm>
              <a:prstGeom prst="rect">
                <a:avLst/>
              </a:prstGeom>
              <a:solidFill>
                <a:schemeClr val="tx2"/>
              </a:solidFill>
              <a:ln w="1905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538" name="Rectangle 98"/>
              <p:cNvSpPr>
                <a:spLocks noChangeArrowheads="1"/>
              </p:cNvSpPr>
              <p:nvPr/>
            </p:nvSpPr>
            <p:spPr bwMode="auto">
              <a:xfrm>
                <a:off x="2793" y="3648"/>
                <a:ext cx="48" cy="48"/>
              </a:xfrm>
              <a:prstGeom prst="rect">
                <a:avLst/>
              </a:prstGeom>
              <a:solidFill>
                <a:schemeClr val="tx2"/>
              </a:solidFill>
              <a:ln w="1905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539" name="Rectangle 99"/>
              <p:cNvSpPr>
                <a:spLocks noChangeArrowheads="1"/>
              </p:cNvSpPr>
              <p:nvPr/>
            </p:nvSpPr>
            <p:spPr bwMode="auto">
              <a:xfrm>
                <a:off x="2973" y="3627"/>
                <a:ext cx="48" cy="48"/>
              </a:xfrm>
              <a:prstGeom prst="rect">
                <a:avLst/>
              </a:prstGeom>
              <a:solidFill>
                <a:schemeClr val="tx2"/>
              </a:solidFill>
              <a:ln w="1905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540" name="Rectangle 100"/>
              <p:cNvSpPr>
                <a:spLocks noChangeArrowheads="1"/>
              </p:cNvSpPr>
              <p:nvPr/>
            </p:nvSpPr>
            <p:spPr bwMode="auto">
              <a:xfrm>
                <a:off x="3144" y="3495"/>
                <a:ext cx="48" cy="48"/>
              </a:xfrm>
              <a:prstGeom prst="rect">
                <a:avLst/>
              </a:prstGeom>
              <a:solidFill>
                <a:schemeClr val="tx2"/>
              </a:solidFill>
              <a:ln w="1905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541" name="Rectangle 101"/>
              <p:cNvSpPr>
                <a:spLocks noChangeArrowheads="1"/>
              </p:cNvSpPr>
              <p:nvPr/>
            </p:nvSpPr>
            <p:spPr bwMode="auto">
              <a:xfrm>
                <a:off x="3321" y="3543"/>
                <a:ext cx="48" cy="48"/>
              </a:xfrm>
              <a:prstGeom prst="rect">
                <a:avLst/>
              </a:prstGeom>
              <a:solidFill>
                <a:schemeClr val="tx2"/>
              </a:solidFill>
              <a:ln w="1905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542" name="Rectangle 102"/>
              <p:cNvSpPr>
                <a:spLocks noChangeArrowheads="1"/>
              </p:cNvSpPr>
              <p:nvPr/>
            </p:nvSpPr>
            <p:spPr bwMode="auto">
              <a:xfrm>
                <a:off x="3489" y="3594"/>
                <a:ext cx="48" cy="48"/>
              </a:xfrm>
              <a:prstGeom prst="rect">
                <a:avLst/>
              </a:prstGeom>
              <a:solidFill>
                <a:schemeClr val="tx2"/>
              </a:solidFill>
              <a:ln w="1905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543" name="Rectangle 103"/>
              <p:cNvSpPr>
                <a:spLocks noChangeArrowheads="1"/>
              </p:cNvSpPr>
              <p:nvPr/>
            </p:nvSpPr>
            <p:spPr bwMode="auto">
              <a:xfrm>
                <a:off x="3666" y="3480"/>
                <a:ext cx="48" cy="48"/>
              </a:xfrm>
              <a:prstGeom prst="rect">
                <a:avLst/>
              </a:prstGeom>
              <a:solidFill>
                <a:schemeClr val="tx2"/>
              </a:solidFill>
              <a:ln w="1905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</p:grpSp>
        <p:sp>
          <p:nvSpPr>
            <p:cNvPr id="445544" name="Line 104"/>
            <p:cNvSpPr>
              <a:spLocks noChangeShapeType="1"/>
            </p:cNvSpPr>
            <p:nvPr/>
          </p:nvSpPr>
          <p:spPr bwMode="auto">
            <a:xfrm>
              <a:off x="1333382" y="4641392"/>
              <a:ext cx="59269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s-ES_tradnl"/>
            </a:p>
          </p:txBody>
        </p:sp>
        <p:sp>
          <p:nvSpPr>
            <p:cNvPr id="445545" name="Line 105"/>
            <p:cNvSpPr>
              <a:spLocks noChangeShapeType="1"/>
            </p:cNvSpPr>
            <p:nvPr/>
          </p:nvSpPr>
          <p:spPr bwMode="auto">
            <a:xfrm>
              <a:off x="1333382" y="3423460"/>
              <a:ext cx="59269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s-ES_tradnl"/>
            </a:p>
          </p:txBody>
        </p:sp>
        <p:sp>
          <p:nvSpPr>
            <p:cNvPr id="445546" name="Text Box 106"/>
            <p:cNvSpPr txBox="1">
              <a:spLocks noChangeArrowheads="1"/>
            </p:cNvSpPr>
            <p:nvPr/>
          </p:nvSpPr>
          <p:spPr bwMode="auto">
            <a:xfrm>
              <a:off x="3372157" y="1718079"/>
              <a:ext cx="587211" cy="2955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3A75C4"/>
                </a:buClr>
              </a:pPr>
              <a:r>
                <a:rPr lang="en-US"/>
                <a:t>Meal</a:t>
              </a:r>
            </a:p>
          </p:txBody>
        </p:sp>
        <p:sp>
          <p:nvSpPr>
            <p:cNvPr id="445547" name="Text Box 107"/>
            <p:cNvSpPr txBox="1">
              <a:spLocks noChangeArrowheads="1"/>
            </p:cNvSpPr>
            <p:nvPr/>
          </p:nvSpPr>
          <p:spPr bwMode="auto">
            <a:xfrm>
              <a:off x="5822529" y="6200401"/>
              <a:ext cx="1103079" cy="2955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rgbClr val="3A75C4"/>
                </a:buClr>
              </a:pPr>
              <a:r>
                <a:rPr lang="en-US" dirty="0"/>
                <a:t>Time (min)</a:t>
              </a:r>
            </a:p>
          </p:txBody>
        </p:sp>
        <p:sp>
          <p:nvSpPr>
            <p:cNvPr id="445548" name="Freeform 108"/>
            <p:cNvSpPr>
              <a:spLocks/>
            </p:cNvSpPr>
            <p:nvPr/>
          </p:nvSpPr>
          <p:spPr bwMode="ltGray">
            <a:xfrm>
              <a:off x="3222610" y="1961113"/>
              <a:ext cx="2387260" cy="994230"/>
            </a:xfrm>
            <a:custGeom>
              <a:avLst/>
              <a:gdLst/>
              <a:ahLst/>
              <a:cxnLst>
                <a:cxn ang="0">
                  <a:pos x="0" y="675"/>
                </a:cxn>
                <a:cxn ang="0">
                  <a:pos x="171" y="675"/>
                </a:cxn>
                <a:cxn ang="0">
                  <a:pos x="336" y="720"/>
                </a:cxn>
                <a:cxn ang="0">
                  <a:pos x="429" y="708"/>
                </a:cxn>
                <a:cxn ang="0">
                  <a:pos x="513" y="486"/>
                </a:cxn>
                <a:cxn ang="0">
                  <a:pos x="609" y="279"/>
                </a:cxn>
                <a:cxn ang="0">
                  <a:pos x="699" y="165"/>
                </a:cxn>
                <a:cxn ang="0">
                  <a:pos x="873" y="135"/>
                </a:cxn>
                <a:cxn ang="0">
                  <a:pos x="1047" y="0"/>
                </a:cxn>
                <a:cxn ang="0">
                  <a:pos x="1221" y="135"/>
                </a:cxn>
                <a:cxn ang="0">
                  <a:pos x="1392" y="198"/>
                </a:cxn>
                <a:cxn ang="0">
                  <a:pos x="1566" y="252"/>
                </a:cxn>
                <a:cxn ang="0">
                  <a:pos x="1740" y="294"/>
                </a:cxn>
              </a:cxnLst>
              <a:rect l="0" t="0" r="r" b="b"/>
              <a:pathLst>
                <a:path w="1740" h="720">
                  <a:moveTo>
                    <a:pt x="0" y="675"/>
                  </a:moveTo>
                  <a:lnTo>
                    <a:pt x="171" y="675"/>
                  </a:lnTo>
                  <a:lnTo>
                    <a:pt x="336" y="720"/>
                  </a:lnTo>
                  <a:lnTo>
                    <a:pt x="429" y="708"/>
                  </a:lnTo>
                  <a:lnTo>
                    <a:pt x="513" y="486"/>
                  </a:lnTo>
                  <a:lnTo>
                    <a:pt x="609" y="279"/>
                  </a:lnTo>
                  <a:lnTo>
                    <a:pt x="699" y="165"/>
                  </a:lnTo>
                  <a:lnTo>
                    <a:pt x="873" y="135"/>
                  </a:lnTo>
                  <a:lnTo>
                    <a:pt x="1047" y="0"/>
                  </a:lnTo>
                  <a:lnTo>
                    <a:pt x="1221" y="135"/>
                  </a:lnTo>
                  <a:lnTo>
                    <a:pt x="1392" y="198"/>
                  </a:lnTo>
                  <a:lnTo>
                    <a:pt x="1566" y="252"/>
                  </a:lnTo>
                  <a:lnTo>
                    <a:pt x="1740" y="294"/>
                  </a:ln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s-ES_tradnl"/>
            </a:p>
          </p:txBody>
        </p:sp>
        <p:grpSp>
          <p:nvGrpSpPr>
            <p:cNvPr id="17" name="Group 109"/>
            <p:cNvGrpSpPr>
              <a:grpSpLocks/>
            </p:cNvGrpSpPr>
            <p:nvPr/>
          </p:nvGrpSpPr>
          <p:grpSpPr bwMode="auto">
            <a:xfrm>
              <a:off x="3191055" y="2604601"/>
              <a:ext cx="769685" cy="381122"/>
              <a:chOff x="1977" y="1273"/>
              <a:chExt cx="561" cy="276"/>
            </a:xfrm>
          </p:grpSpPr>
          <p:sp>
            <p:nvSpPr>
              <p:cNvPr id="445550" name="Rectangle 110"/>
              <p:cNvSpPr>
                <a:spLocks noChangeArrowheads="1"/>
              </p:cNvSpPr>
              <p:nvPr/>
            </p:nvSpPr>
            <p:spPr bwMode="ltGray">
              <a:xfrm>
                <a:off x="1977" y="1459"/>
                <a:ext cx="48" cy="48"/>
              </a:xfrm>
              <a:prstGeom prst="rect">
                <a:avLst/>
              </a:prstGeom>
              <a:solidFill>
                <a:schemeClr val="accent1"/>
              </a:solidFill>
              <a:ln w="1905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551" name="Rectangle 111"/>
              <p:cNvSpPr>
                <a:spLocks noChangeArrowheads="1"/>
              </p:cNvSpPr>
              <p:nvPr/>
            </p:nvSpPr>
            <p:spPr bwMode="ltGray">
              <a:xfrm>
                <a:off x="2148" y="1459"/>
                <a:ext cx="48" cy="48"/>
              </a:xfrm>
              <a:prstGeom prst="rect">
                <a:avLst/>
              </a:prstGeom>
              <a:solidFill>
                <a:schemeClr val="accent1"/>
              </a:solidFill>
              <a:ln w="1905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552" name="Rectangle 112"/>
              <p:cNvSpPr>
                <a:spLocks noChangeArrowheads="1"/>
              </p:cNvSpPr>
              <p:nvPr/>
            </p:nvSpPr>
            <p:spPr bwMode="ltGray">
              <a:xfrm>
                <a:off x="2313" y="1501"/>
                <a:ext cx="48" cy="48"/>
              </a:xfrm>
              <a:prstGeom prst="rect">
                <a:avLst/>
              </a:prstGeom>
              <a:solidFill>
                <a:schemeClr val="accent1"/>
              </a:solidFill>
              <a:ln w="1905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553" name="Rectangle 113"/>
              <p:cNvSpPr>
                <a:spLocks noChangeArrowheads="1"/>
              </p:cNvSpPr>
              <p:nvPr/>
            </p:nvSpPr>
            <p:spPr bwMode="ltGray">
              <a:xfrm>
                <a:off x="2403" y="1492"/>
                <a:ext cx="48" cy="48"/>
              </a:xfrm>
              <a:prstGeom prst="rect">
                <a:avLst/>
              </a:prstGeom>
              <a:solidFill>
                <a:schemeClr val="accent1"/>
              </a:solidFill>
              <a:ln w="1905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554" name="Rectangle 114"/>
              <p:cNvSpPr>
                <a:spLocks noChangeArrowheads="1"/>
              </p:cNvSpPr>
              <p:nvPr/>
            </p:nvSpPr>
            <p:spPr bwMode="ltGray">
              <a:xfrm>
                <a:off x="2490" y="1273"/>
                <a:ext cx="48" cy="48"/>
              </a:xfrm>
              <a:prstGeom prst="rect">
                <a:avLst/>
              </a:prstGeom>
              <a:solidFill>
                <a:schemeClr val="accent1"/>
              </a:solidFill>
              <a:ln w="1905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</p:grpSp>
        <p:sp>
          <p:nvSpPr>
            <p:cNvPr id="445555" name="Rectangle 115"/>
            <p:cNvSpPr>
              <a:spLocks noChangeArrowheads="1"/>
            </p:cNvSpPr>
            <p:nvPr/>
          </p:nvSpPr>
          <p:spPr bwMode="ltGray">
            <a:xfrm>
              <a:off x="4026595" y="2318759"/>
              <a:ext cx="65855" cy="66282"/>
            </a:xfrm>
            <a:prstGeom prst="rect">
              <a:avLst/>
            </a:prstGeom>
            <a:solidFill>
              <a:schemeClr val="accent1"/>
            </a:solidFill>
            <a:ln w="19050">
              <a:noFill/>
              <a:miter lim="800000"/>
              <a:headEnd/>
              <a:tailEnd type="none" w="lg" len="lg"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s-ES_tradnl"/>
            </a:p>
          </p:txBody>
        </p:sp>
        <p:sp>
          <p:nvSpPr>
            <p:cNvPr id="445556" name="Rectangle 116"/>
            <p:cNvSpPr>
              <a:spLocks noChangeArrowheads="1"/>
            </p:cNvSpPr>
            <p:nvPr/>
          </p:nvSpPr>
          <p:spPr bwMode="ltGray">
            <a:xfrm>
              <a:off x="4150074" y="2161340"/>
              <a:ext cx="65855" cy="66282"/>
            </a:xfrm>
            <a:prstGeom prst="rect">
              <a:avLst/>
            </a:prstGeom>
            <a:solidFill>
              <a:schemeClr val="accent1"/>
            </a:solidFill>
            <a:ln w="19050">
              <a:noFill/>
              <a:miter lim="800000"/>
              <a:headEnd/>
              <a:tailEnd type="none" w="lg" len="lg"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s-ES_tradnl"/>
            </a:p>
          </p:txBody>
        </p:sp>
        <p:sp>
          <p:nvSpPr>
            <p:cNvPr id="445557" name="Rectangle 117"/>
            <p:cNvSpPr>
              <a:spLocks noChangeArrowheads="1"/>
            </p:cNvSpPr>
            <p:nvPr/>
          </p:nvSpPr>
          <p:spPr bwMode="ltGray">
            <a:xfrm>
              <a:off x="4388800" y="2115771"/>
              <a:ext cx="65855" cy="66282"/>
            </a:xfrm>
            <a:prstGeom prst="rect">
              <a:avLst/>
            </a:prstGeom>
            <a:solidFill>
              <a:schemeClr val="accent1"/>
            </a:solidFill>
            <a:ln w="19050">
              <a:noFill/>
              <a:miter lim="800000"/>
              <a:headEnd/>
              <a:tailEnd type="none" w="lg" len="lg"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s-ES_tradnl"/>
            </a:p>
          </p:txBody>
        </p:sp>
        <p:sp>
          <p:nvSpPr>
            <p:cNvPr id="445558" name="Rectangle 118"/>
            <p:cNvSpPr>
              <a:spLocks noChangeArrowheads="1"/>
            </p:cNvSpPr>
            <p:nvPr/>
          </p:nvSpPr>
          <p:spPr bwMode="ltGray">
            <a:xfrm>
              <a:off x="4627526" y="1929353"/>
              <a:ext cx="65855" cy="66282"/>
            </a:xfrm>
            <a:prstGeom prst="rect">
              <a:avLst/>
            </a:prstGeom>
            <a:solidFill>
              <a:schemeClr val="accent1"/>
            </a:solidFill>
            <a:ln w="19050">
              <a:noFill/>
              <a:miter lim="800000"/>
              <a:headEnd/>
              <a:tailEnd type="none" w="lg" len="lg"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s-ES_tradnl"/>
            </a:p>
          </p:txBody>
        </p:sp>
        <p:sp>
          <p:nvSpPr>
            <p:cNvPr id="445559" name="Rectangle 119"/>
            <p:cNvSpPr>
              <a:spLocks noChangeArrowheads="1"/>
            </p:cNvSpPr>
            <p:nvPr/>
          </p:nvSpPr>
          <p:spPr bwMode="ltGray">
            <a:xfrm>
              <a:off x="4866252" y="2119913"/>
              <a:ext cx="65855" cy="66282"/>
            </a:xfrm>
            <a:prstGeom prst="rect">
              <a:avLst/>
            </a:prstGeom>
            <a:solidFill>
              <a:schemeClr val="accent1"/>
            </a:solidFill>
            <a:ln w="19050">
              <a:noFill/>
              <a:miter lim="800000"/>
              <a:headEnd/>
              <a:tailEnd type="none" w="lg" len="lg"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s-ES_tradnl"/>
            </a:p>
          </p:txBody>
        </p:sp>
        <p:sp>
          <p:nvSpPr>
            <p:cNvPr id="445560" name="Rectangle 120"/>
            <p:cNvSpPr>
              <a:spLocks noChangeArrowheads="1"/>
            </p:cNvSpPr>
            <p:nvPr/>
          </p:nvSpPr>
          <p:spPr bwMode="ltGray">
            <a:xfrm>
              <a:off x="5100863" y="2206909"/>
              <a:ext cx="65855" cy="66282"/>
            </a:xfrm>
            <a:prstGeom prst="rect">
              <a:avLst/>
            </a:prstGeom>
            <a:solidFill>
              <a:schemeClr val="accent1"/>
            </a:solidFill>
            <a:ln w="19050">
              <a:noFill/>
              <a:miter lim="800000"/>
              <a:headEnd/>
              <a:tailEnd type="none" w="lg" len="lg"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s-ES_tradnl"/>
            </a:p>
          </p:txBody>
        </p:sp>
        <p:sp>
          <p:nvSpPr>
            <p:cNvPr id="445561" name="Rectangle 121"/>
            <p:cNvSpPr>
              <a:spLocks noChangeArrowheads="1"/>
            </p:cNvSpPr>
            <p:nvPr/>
          </p:nvSpPr>
          <p:spPr bwMode="ltGray">
            <a:xfrm>
              <a:off x="5339589" y="2277333"/>
              <a:ext cx="65855" cy="66282"/>
            </a:xfrm>
            <a:prstGeom prst="rect">
              <a:avLst/>
            </a:prstGeom>
            <a:solidFill>
              <a:schemeClr val="accent1"/>
            </a:solidFill>
            <a:ln w="19050">
              <a:noFill/>
              <a:miter lim="800000"/>
              <a:headEnd/>
              <a:tailEnd type="none" w="lg" len="lg"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s-ES_tradnl"/>
            </a:p>
          </p:txBody>
        </p:sp>
        <p:sp>
          <p:nvSpPr>
            <p:cNvPr id="445562" name="Rectangle 122"/>
            <p:cNvSpPr>
              <a:spLocks noChangeArrowheads="1"/>
            </p:cNvSpPr>
            <p:nvPr/>
          </p:nvSpPr>
          <p:spPr bwMode="ltGray">
            <a:xfrm>
              <a:off x="5574198" y="2339473"/>
              <a:ext cx="65855" cy="66282"/>
            </a:xfrm>
            <a:prstGeom prst="rect">
              <a:avLst/>
            </a:prstGeom>
            <a:solidFill>
              <a:schemeClr val="accent1"/>
            </a:solidFill>
            <a:ln w="19050">
              <a:noFill/>
              <a:miter lim="800000"/>
              <a:headEnd/>
              <a:tailEnd type="none" w="lg" len="lg"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s-ES_tradnl"/>
            </a:p>
          </p:txBody>
        </p:sp>
        <p:sp>
          <p:nvSpPr>
            <p:cNvPr id="445563" name="Text Box 123"/>
            <p:cNvSpPr txBox="1">
              <a:spLocks noChangeArrowheads="1"/>
            </p:cNvSpPr>
            <p:nvPr/>
          </p:nvSpPr>
          <p:spPr bwMode="auto">
            <a:xfrm>
              <a:off x="6507151" y="2517605"/>
              <a:ext cx="1565439" cy="318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>
                  <a:solidFill>
                    <a:schemeClr val="accent1"/>
                  </a:solidFill>
                </a:rPr>
                <a:t>Type 2 diabetes</a:t>
              </a:r>
            </a:p>
          </p:txBody>
        </p:sp>
        <p:sp>
          <p:nvSpPr>
            <p:cNvPr id="445564" name="Line 124"/>
            <p:cNvSpPr>
              <a:spLocks noChangeShapeType="1"/>
            </p:cNvSpPr>
            <p:nvPr/>
          </p:nvSpPr>
          <p:spPr bwMode="ltGray">
            <a:xfrm>
              <a:off x="5976192" y="2699881"/>
              <a:ext cx="526844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  <p:sp>
          <p:nvSpPr>
            <p:cNvPr id="445565" name="Rectangle 125"/>
            <p:cNvSpPr>
              <a:spLocks noChangeArrowheads="1"/>
            </p:cNvSpPr>
            <p:nvPr/>
          </p:nvSpPr>
          <p:spPr bwMode="ltGray">
            <a:xfrm>
              <a:off x="6206686" y="2669502"/>
              <a:ext cx="65855" cy="66282"/>
            </a:xfrm>
            <a:prstGeom prst="rect">
              <a:avLst/>
            </a:prstGeom>
            <a:solidFill>
              <a:schemeClr val="accent1"/>
            </a:solidFill>
            <a:ln w="19050">
              <a:noFill/>
              <a:miter lim="800000"/>
              <a:headEnd/>
              <a:tailEnd type="none" w="lg" len="lg"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s-ES_tradnl"/>
            </a:p>
          </p:txBody>
        </p:sp>
        <p:grpSp>
          <p:nvGrpSpPr>
            <p:cNvPr id="18" name="Group 126"/>
            <p:cNvGrpSpPr>
              <a:grpSpLocks/>
            </p:cNvGrpSpPr>
            <p:nvPr/>
          </p:nvGrpSpPr>
          <p:grpSpPr bwMode="auto">
            <a:xfrm>
              <a:off x="3195170" y="2844873"/>
              <a:ext cx="4893884" cy="468116"/>
              <a:chOff x="1980" y="1447"/>
              <a:chExt cx="3567" cy="339"/>
            </a:xfrm>
          </p:grpSpPr>
          <p:sp>
            <p:nvSpPr>
              <p:cNvPr id="445567" name="Freeform 127"/>
              <p:cNvSpPr>
                <a:spLocks/>
              </p:cNvSpPr>
              <p:nvPr/>
            </p:nvSpPr>
            <p:spPr bwMode="auto">
              <a:xfrm>
                <a:off x="2003" y="1470"/>
                <a:ext cx="1725" cy="291"/>
              </a:xfrm>
              <a:custGeom>
                <a:avLst/>
                <a:gdLst/>
                <a:ahLst/>
                <a:cxnLst>
                  <a:cxn ang="0">
                    <a:pos x="0" y="273"/>
                  </a:cxn>
                  <a:cxn ang="0">
                    <a:pos x="165" y="282"/>
                  </a:cxn>
                  <a:cxn ang="0">
                    <a:pos x="327" y="291"/>
                  </a:cxn>
                  <a:cxn ang="0">
                    <a:pos x="417" y="237"/>
                  </a:cxn>
                  <a:cxn ang="0">
                    <a:pos x="498" y="72"/>
                  </a:cxn>
                  <a:cxn ang="0">
                    <a:pos x="591" y="0"/>
                  </a:cxn>
                  <a:cxn ang="0">
                    <a:pos x="681" y="39"/>
                  </a:cxn>
                  <a:cxn ang="0">
                    <a:pos x="849" y="123"/>
                  </a:cxn>
                  <a:cxn ang="0">
                    <a:pos x="1026" y="159"/>
                  </a:cxn>
                  <a:cxn ang="0">
                    <a:pos x="1206" y="201"/>
                  </a:cxn>
                  <a:cxn ang="0">
                    <a:pos x="1374" y="213"/>
                  </a:cxn>
                  <a:cxn ang="0">
                    <a:pos x="1554" y="240"/>
                  </a:cxn>
                  <a:cxn ang="0">
                    <a:pos x="1725" y="252"/>
                  </a:cxn>
                </a:cxnLst>
                <a:rect l="0" t="0" r="r" b="b"/>
                <a:pathLst>
                  <a:path w="1725" h="291">
                    <a:moveTo>
                      <a:pt x="0" y="273"/>
                    </a:moveTo>
                    <a:lnTo>
                      <a:pt x="165" y="282"/>
                    </a:lnTo>
                    <a:lnTo>
                      <a:pt x="327" y="291"/>
                    </a:lnTo>
                    <a:lnTo>
                      <a:pt x="417" y="237"/>
                    </a:lnTo>
                    <a:lnTo>
                      <a:pt x="498" y="72"/>
                    </a:lnTo>
                    <a:lnTo>
                      <a:pt x="591" y="0"/>
                    </a:lnTo>
                    <a:lnTo>
                      <a:pt x="681" y="39"/>
                    </a:lnTo>
                    <a:lnTo>
                      <a:pt x="849" y="123"/>
                    </a:lnTo>
                    <a:lnTo>
                      <a:pt x="1026" y="159"/>
                    </a:lnTo>
                    <a:lnTo>
                      <a:pt x="1206" y="201"/>
                    </a:lnTo>
                    <a:lnTo>
                      <a:pt x="1374" y="213"/>
                    </a:lnTo>
                    <a:lnTo>
                      <a:pt x="1554" y="240"/>
                    </a:lnTo>
                    <a:lnTo>
                      <a:pt x="1725" y="252"/>
                    </a:lnTo>
                  </a:path>
                </a:pathLst>
              </a:custGeom>
              <a:noFill/>
              <a:ln w="381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grpSp>
            <p:nvGrpSpPr>
              <p:cNvPr id="19" name="Group 128"/>
              <p:cNvGrpSpPr>
                <a:grpSpLocks/>
              </p:cNvGrpSpPr>
              <p:nvPr/>
            </p:nvGrpSpPr>
            <p:grpSpPr bwMode="auto">
              <a:xfrm>
                <a:off x="1980" y="1684"/>
                <a:ext cx="465" cy="102"/>
                <a:chOff x="1980" y="1684"/>
                <a:chExt cx="465" cy="102"/>
              </a:xfrm>
            </p:grpSpPr>
            <p:sp>
              <p:nvSpPr>
                <p:cNvPr id="445569" name="Rectangle 129"/>
                <p:cNvSpPr>
                  <a:spLocks noChangeArrowheads="1"/>
                </p:cNvSpPr>
                <p:nvPr/>
              </p:nvSpPr>
              <p:spPr bwMode="auto">
                <a:xfrm>
                  <a:off x="1980" y="1720"/>
                  <a:ext cx="48" cy="48"/>
                </a:xfrm>
                <a:prstGeom prst="rect">
                  <a:avLst/>
                </a:prstGeom>
                <a:solidFill>
                  <a:schemeClr val="tx2"/>
                </a:solidFill>
                <a:ln w="38100">
                  <a:noFill/>
                  <a:miter lim="800000"/>
                  <a:headEnd/>
                  <a:tailEnd type="none" w="lg" len="lg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s-ES_tradnl"/>
                </a:p>
              </p:txBody>
            </p:sp>
            <p:sp>
              <p:nvSpPr>
                <p:cNvPr id="445570" name="Rectangle 130"/>
                <p:cNvSpPr>
                  <a:spLocks noChangeArrowheads="1"/>
                </p:cNvSpPr>
                <p:nvPr/>
              </p:nvSpPr>
              <p:spPr bwMode="auto">
                <a:xfrm>
                  <a:off x="2145" y="1729"/>
                  <a:ext cx="48" cy="48"/>
                </a:xfrm>
                <a:prstGeom prst="rect">
                  <a:avLst/>
                </a:prstGeom>
                <a:solidFill>
                  <a:schemeClr val="tx2"/>
                </a:solidFill>
                <a:ln w="38100">
                  <a:noFill/>
                  <a:miter lim="800000"/>
                  <a:headEnd/>
                  <a:tailEnd type="none" w="lg" len="lg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s-ES_tradnl"/>
                </a:p>
              </p:txBody>
            </p:sp>
            <p:sp>
              <p:nvSpPr>
                <p:cNvPr id="445571" name="Rectangle 131"/>
                <p:cNvSpPr>
                  <a:spLocks noChangeArrowheads="1"/>
                </p:cNvSpPr>
                <p:nvPr/>
              </p:nvSpPr>
              <p:spPr bwMode="auto">
                <a:xfrm>
                  <a:off x="2310" y="1738"/>
                  <a:ext cx="48" cy="48"/>
                </a:xfrm>
                <a:prstGeom prst="rect">
                  <a:avLst/>
                </a:prstGeom>
                <a:solidFill>
                  <a:schemeClr val="tx2"/>
                </a:solidFill>
                <a:ln w="38100">
                  <a:noFill/>
                  <a:miter lim="800000"/>
                  <a:headEnd/>
                  <a:tailEnd type="none" w="lg" len="lg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s-ES_tradnl"/>
                </a:p>
              </p:txBody>
            </p:sp>
            <p:sp>
              <p:nvSpPr>
                <p:cNvPr id="445572" name="Rectangle 132"/>
                <p:cNvSpPr>
                  <a:spLocks noChangeArrowheads="1"/>
                </p:cNvSpPr>
                <p:nvPr/>
              </p:nvSpPr>
              <p:spPr bwMode="auto">
                <a:xfrm>
                  <a:off x="2397" y="1684"/>
                  <a:ext cx="48" cy="48"/>
                </a:xfrm>
                <a:prstGeom prst="rect">
                  <a:avLst/>
                </a:prstGeom>
                <a:solidFill>
                  <a:schemeClr val="tx2"/>
                </a:solidFill>
                <a:ln w="38100">
                  <a:noFill/>
                  <a:miter lim="800000"/>
                  <a:headEnd/>
                  <a:tailEnd type="none" w="lg" len="lg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s-ES_tradnl"/>
                </a:p>
              </p:txBody>
            </p:sp>
          </p:grpSp>
          <p:grpSp>
            <p:nvGrpSpPr>
              <p:cNvPr id="20" name="Group 133"/>
              <p:cNvGrpSpPr>
                <a:grpSpLocks/>
              </p:cNvGrpSpPr>
              <p:nvPr/>
            </p:nvGrpSpPr>
            <p:grpSpPr bwMode="auto">
              <a:xfrm>
                <a:off x="2478" y="1447"/>
                <a:ext cx="1275" cy="300"/>
                <a:chOff x="2478" y="1447"/>
                <a:chExt cx="1275" cy="300"/>
              </a:xfrm>
            </p:grpSpPr>
            <p:sp>
              <p:nvSpPr>
                <p:cNvPr id="445574" name="Rectangle 134"/>
                <p:cNvSpPr>
                  <a:spLocks noChangeArrowheads="1"/>
                </p:cNvSpPr>
                <p:nvPr/>
              </p:nvSpPr>
              <p:spPr bwMode="auto">
                <a:xfrm>
                  <a:off x="2478" y="1519"/>
                  <a:ext cx="48" cy="48"/>
                </a:xfrm>
                <a:prstGeom prst="rect">
                  <a:avLst/>
                </a:prstGeom>
                <a:solidFill>
                  <a:schemeClr val="tx2"/>
                </a:solidFill>
                <a:ln w="38100">
                  <a:noFill/>
                  <a:miter lim="800000"/>
                  <a:headEnd/>
                  <a:tailEnd type="none" w="lg" len="lg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s-ES_tradnl"/>
                </a:p>
              </p:txBody>
            </p:sp>
            <p:sp>
              <p:nvSpPr>
                <p:cNvPr id="445575" name="Rectangle 135"/>
                <p:cNvSpPr>
                  <a:spLocks noChangeArrowheads="1"/>
                </p:cNvSpPr>
                <p:nvPr/>
              </p:nvSpPr>
              <p:spPr bwMode="auto">
                <a:xfrm>
                  <a:off x="2571" y="1447"/>
                  <a:ext cx="48" cy="48"/>
                </a:xfrm>
                <a:prstGeom prst="rect">
                  <a:avLst/>
                </a:prstGeom>
                <a:solidFill>
                  <a:schemeClr val="tx2"/>
                </a:solidFill>
                <a:ln w="38100">
                  <a:noFill/>
                  <a:miter lim="800000"/>
                  <a:headEnd/>
                  <a:tailEnd type="none" w="lg" len="lg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s-ES_tradnl"/>
                </a:p>
              </p:txBody>
            </p:sp>
            <p:sp>
              <p:nvSpPr>
                <p:cNvPr id="445576" name="Rectangle 136"/>
                <p:cNvSpPr>
                  <a:spLocks noChangeArrowheads="1"/>
                </p:cNvSpPr>
                <p:nvPr/>
              </p:nvSpPr>
              <p:spPr bwMode="auto">
                <a:xfrm>
                  <a:off x="2661" y="1486"/>
                  <a:ext cx="48" cy="48"/>
                </a:xfrm>
                <a:prstGeom prst="rect">
                  <a:avLst/>
                </a:prstGeom>
                <a:solidFill>
                  <a:schemeClr val="tx2"/>
                </a:solidFill>
                <a:ln w="38100">
                  <a:noFill/>
                  <a:miter lim="800000"/>
                  <a:headEnd/>
                  <a:tailEnd type="none" w="lg" len="lg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s-ES_tradnl"/>
                </a:p>
              </p:txBody>
            </p:sp>
            <p:sp>
              <p:nvSpPr>
                <p:cNvPr id="445577" name="Rectangle 137"/>
                <p:cNvSpPr>
                  <a:spLocks noChangeArrowheads="1"/>
                </p:cNvSpPr>
                <p:nvPr/>
              </p:nvSpPr>
              <p:spPr bwMode="auto">
                <a:xfrm>
                  <a:off x="2829" y="1570"/>
                  <a:ext cx="48" cy="48"/>
                </a:xfrm>
                <a:prstGeom prst="rect">
                  <a:avLst/>
                </a:prstGeom>
                <a:solidFill>
                  <a:schemeClr val="tx2"/>
                </a:solidFill>
                <a:ln w="38100">
                  <a:noFill/>
                  <a:miter lim="800000"/>
                  <a:headEnd/>
                  <a:tailEnd type="none" w="lg" len="lg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s-ES_tradnl"/>
                </a:p>
              </p:txBody>
            </p:sp>
            <p:sp>
              <p:nvSpPr>
                <p:cNvPr id="445578" name="Rectangle 138"/>
                <p:cNvSpPr>
                  <a:spLocks noChangeArrowheads="1"/>
                </p:cNvSpPr>
                <p:nvPr/>
              </p:nvSpPr>
              <p:spPr bwMode="auto">
                <a:xfrm>
                  <a:off x="3006" y="1606"/>
                  <a:ext cx="48" cy="48"/>
                </a:xfrm>
                <a:prstGeom prst="rect">
                  <a:avLst/>
                </a:prstGeom>
                <a:solidFill>
                  <a:schemeClr val="tx2"/>
                </a:solidFill>
                <a:ln w="38100">
                  <a:noFill/>
                  <a:miter lim="800000"/>
                  <a:headEnd/>
                  <a:tailEnd type="none" w="lg" len="lg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s-ES_tradnl"/>
                </a:p>
              </p:txBody>
            </p:sp>
            <p:sp>
              <p:nvSpPr>
                <p:cNvPr id="445579" name="Rectangle 139"/>
                <p:cNvSpPr>
                  <a:spLocks noChangeArrowheads="1"/>
                </p:cNvSpPr>
                <p:nvPr/>
              </p:nvSpPr>
              <p:spPr bwMode="auto">
                <a:xfrm>
                  <a:off x="3183" y="1645"/>
                  <a:ext cx="48" cy="48"/>
                </a:xfrm>
                <a:prstGeom prst="rect">
                  <a:avLst/>
                </a:prstGeom>
                <a:solidFill>
                  <a:schemeClr val="tx2"/>
                </a:solidFill>
                <a:ln w="38100">
                  <a:noFill/>
                  <a:miter lim="800000"/>
                  <a:headEnd/>
                  <a:tailEnd type="none" w="lg" len="lg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s-ES_tradnl"/>
                </a:p>
              </p:txBody>
            </p:sp>
            <p:sp>
              <p:nvSpPr>
                <p:cNvPr id="445580" name="Rectangle 140"/>
                <p:cNvSpPr>
                  <a:spLocks noChangeArrowheads="1"/>
                </p:cNvSpPr>
                <p:nvPr/>
              </p:nvSpPr>
              <p:spPr bwMode="auto">
                <a:xfrm>
                  <a:off x="3354" y="1660"/>
                  <a:ext cx="48" cy="48"/>
                </a:xfrm>
                <a:prstGeom prst="rect">
                  <a:avLst/>
                </a:prstGeom>
                <a:solidFill>
                  <a:schemeClr val="tx2"/>
                </a:solidFill>
                <a:ln w="38100">
                  <a:noFill/>
                  <a:miter lim="800000"/>
                  <a:headEnd/>
                  <a:tailEnd type="none" w="lg" len="lg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s-ES_tradnl"/>
                </a:p>
              </p:txBody>
            </p:sp>
            <p:sp>
              <p:nvSpPr>
                <p:cNvPr id="445581" name="Rectangle 141"/>
                <p:cNvSpPr>
                  <a:spLocks noChangeArrowheads="1"/>
                </p:cNvSpPr>
                <p:nvPr/>
              </p:nvSpPr>
              <p:spPr bwMode="auto">
                <a:xfrm>
                  <a:off x="3531" y="1687"/>
                  <a:ext cx="48" cy="48"/>
                </a:xfrm>
                <a:prstGeom prst="rect">
                  <a:avLst/>
                </a:prstGeom>
                <a:solidFill>
                  <a:schemeClr val="tx2"/>
                </a:solidFill>
                <a:ln w="38100">
                  <a:noFill/>
                  <a:miter lim="800000"/>
                  <a:headEnd/>
                  <a:tailEnd type="none" w="lg" len="lg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s-ES_tradnl"/>
                </a:p>
              </p:txBody>
            </p:sp>
            <p:sp>
              <p:nvSpPr>
                <p:cNvPr id="445582" name="Rectangle 142"/>
                <p:cNvSpPr>
                  <a:spLocks noChangeArrowheads="1"/>
                </p:cNvSpPr>
                <p:nvPr/>
              </p:nvSpPr>
              <p:spPr bwMode="auto">
                <a:xfrm>
                  <a:off x="3705" y="1699"/>
                  <a:ext cx="48" cy="48"/>
                </a:xfrm>
                <a:prstGeom prst="rect">
                  <a:avLst/>
                </a:prstGeom>
                <a:solidFill>
                  <a:schemeClr val="tx2"/>
                </a:solidFill>
                <a:ln w="38100">
                  <a:noFill/>
                  <a:miter lim="800000"/>
                  <a:headEnd/>
                  <a:tailEnd type="none" w="lg" len="lg"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s-ES_tradnl"/>
                </a:p>
              </p:txBody>
            </p:sp>
          </p:grpSp>
          <p:sp>
            <p:nvSpPr>
              <p:cNvPr id="445583" name="Text Box 143"/>
              <p:cNvSpPr txBox="1">
                <a:spLocks noChangeArrowheads="1"/>
              </p:cNvSpPr>
              <p:nvPr/>
            </p:nvSpPr>
            <p:spPr bwMode="auto">
              <a:xfrm>
                <a:off x="4399" y="1456"/>
                <a:ext cx="114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/>
                  <a:t>Normal subjects</a:t>
                </a:r>
              </a:p>
            </p:txBody>
          </p:sp>
          <p:sp>
            <p:nvSpPr>
              <p:cNvPr id="445584" name="Line 144"/>
              <p:cNvSpPr>
                <a:spLocks noChangeShapeType="1"/>
              </p:cNvSpPr>
              <p:nvPr/>
            </p:nvSpPr>
            <p:spPr bwMode="auto">
              <a:xfrm>
                <a:off x="4007" y="1582"/>
                <a:ext cx="384" cy="0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s-ES_tradnl"/>
              </a:p>
            </p:txBody>
          </p:sp>
          <p:sp>
            <p:nvSpPr>
              <p:cNvPr id="445585" name="Rectangle 145"/>
              <p:cNvSpPr>
                <a:spLocks noChangeArrowheads="1"/>
              </p:cNvSpPr>
              <p:nvPr/>
            </p:nvSpPr>
            <p:spPr bwMode="auto">
              <a:xfrm>
                <a:off x="4175" y="1560"/>
                <a:ext cx="48" cy="48"/>
              </a:xfrm>
              <a:prstGeom prst="rect">
                <a:avLst/>
              </a:prstGeom>
              <a:solidFill>
                <a:schemeClr val="tx2"/>
              </a:solidFill>
              <a:ln w="3810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</p:grpSp>
        <p:sp>
          <p:nvSpPr>
            <p:cNvPr id="445586" name="Freeform 146"/>
            <p:cNvSpPr>
              <a:spLocks/>
            </p:cNvSpPr>
            <p:nvPr/>
          </p:nvSpPr>
          <p:spPr bwMode="ltGray">
            <a:xfrm>
              <a:off x="3213006" y="4167752"/>
              <a:ext cx="2368052" cy="252700"/>
            </a:xfrm>
            <a:custGeom>
              <a:avLst/>
              <a:gdLst/>
              <a:ahLst/>
              <a:cxnLst>
                <a:cxn ang="0">
                  <a:pos x="0" y="180"/>
                </a:cxn>
                <a:cxn ang="0">
                  <a:pos x="168" y="183"/>
                </a:cxn>
                <a:cxn ang="0">
                  <a:pos x="336" y="176"/>
                </a:cxn>
                <a:cxn ang="0">
                  <a:pos x="423" y="159"/>
                </a:cxn>
                <a:cxn ang="0">
                  <a:pos x="502" y="125"/>
                </a:cxn>
                <a:cxn ang="0">
                  <a:pos x="593" y="41"/>
                </a:cxn>
                <a:cxn ang="0">
                  <a:pos x="684" y="0"/>
                </a:cxn>
                <a:cxn ang="0">
                  <a:pos x="855" y="29"/>
                </a:cxn>
                <a:cxn ang="0">
                  <a:pos x="1023" y="3"/>
                </a:cxn>
                <a:cxn ang="0">
                  <a:pos x="1203" y="56"/>
                </a:cxn>
                <a:cxn ang="0">
                  <a:pos x="1373" y="80"/>
                </a:cxn>
                <a:cxn ang="0">
                  <a:pos x="1546" y="82"/>
                </a:cxn>
                <a:cxn ang="0">
                  <a:pos x="1726" y="46"/>
                </a:cxn>
              </a:cxnLst>
              <a:rect l="0" t="0" r="r" b="b"/>
              <a:pathLst>
                <a:path w="1726" h="183">
                  <a:moveTo>
                    <a:pt x="0" y="180"/>
                  </a:moveTo>
                  <a:lnTo>
                    <a:pt x="168" y="183"/>
                  </a:lnTo>
                  <a:lnTo>
                    <a:pt x="336" y="176"/>
                  </a:lnTo>
                  <a:lnTo>
                    <a:pt x="423" y="159"/>
                  </a:lnTo>
                  <a:lnTo>
                    <a:pt x="502" y="125"/>
                  </a:lnTo>
                  <a:lnTo>
                    <a:pt x="593" y="41"/>
                  </a:lnTo>
                  <a:lnTo>
                    <a:pt x="684" y="0"/>
                  </a:lnTo>
                  <a:lnTo>
                    <a:pt x="855" y="29"/>
                  </a:lnTo>
                  <a:lnTo>
                    <a:pt x="1023" y="3"/>
                  </a:lnTo>
                  <a:lnTo>
                    <a:pt x="1203" y="56"/>
                  </a:lnTo>
                  <a:lnTo>
                    <a:pt x="1373" y="80"/>
                  </a:lnTo>
                  <a:lnTo>
                    <a:pt x="1546" y="82"/>
                  </a:lnTo>
                  <a:lnTo>
                    <a:pt x="1726" y="46"/>
                  </a:ln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s-ES_tradnl"/>
            </a:p>
          </p:txBody>
        </p:sp>
        <p:grpSp>
          <p:nvGrpSpPr>
            <p:cNvPr id="21" name="Group 147"/>
            <p:cNvGrpSpPr>
              <a:grpSpLocks/>
            </p:cNvGrpSpPr>
            <p:nvPr/>
          </p:nvGrpSpPr>
          <p:grpSpPr bwMode="auto">
            <a:xfrm>
              <a:off x="3181450" y="4344504"/>
              <a:ext cx="643463" cy="99423"/>
              <a:chOff x="1970" y="2533"/>
              <a:chExt cx="469" cy="72"/>
            </a:xfrm>
          </p:grpSpPr>
          <p:sp>
            <p:nvSpPr>
              <p:cNvPr id="445588" name="Rectangle 148"/>
              <p:cNvSpPr>
                <a:spLocks noChangeArrowheads="1"/>
              </p:cNvSpPr>
              <p:nvPr/>
            </p:nvSpPr>
            <p:spPr bwMode="ltGray">
              <a:xfrm>
                <a:off x="1970" y="2554"/>
                <a:ext cx="48" cy="48"/>
              </a:xfrm>
              <a:prstGeom prst="rect">
                <a:avLst/>
              </a:prstGeom>
              <a:solidFill>
                <a:schemeClr val="accent1"/>
              </a:solidFill>
              <a:ln w="3810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589" name="Rectangle 149"/>
              <p:cNvSpPr>
                <a:spLocks noChangeArrowheads="1"/>
              </p:cNvSpPr>
              <p:nvPr/>
            </p:nvSpPr>
            <p:spPr bwMode="ltGray">
              <a:xfrm>
                <a:off x="2133" y="2557"/>
                <a:ext cx="48" cy="48"/>
              </a:xfrm>
              <a:prstGeom prst="rect">
                <a:avLst/>
              </a:prstGeom>
              <a:solidFill>
                <a:schemeClr val="accent1"/>
              </a:solidFill>
              <a:ln w="3810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590" name="Rectangle 150"/>
              <p:cNvSpPr>
                <a:spLocks noChangeArrowheads="1"/>
              </p:cNvSpPr>
              <p:nvPr/>
            </p:nvSpPr>
            <p:spPr bwMode="ltGray">
              <a:xfrm>
                <a:off x="2305" y="2557"/>
                <a:ext cx="48" cy="48"/>
              </a:xfrm>
              <a:prstGeom prst="rect">
                <a:avLst/>
              </a:prstGeom>
              <a:solidFill>
                <a:schemeClr val="accent1"/>
              </a:solidFill>
              <a:ln w="3810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591" name="Rectangle 151"/>
              <p:cNvSpPr>
                <a:spLocks noChangeArrowheads="1"/>
              </p:cNvSpPr>
              <p:nvPr/>
            </p:nvSpPr>
            <p:spPr bwMode="ltGray">
              <a:xfrm>
                <a:off x="2391" y="2533"/>
                <a:ext cx="48" cy="48"/>
              </a:xfrm>
              <a:prstGeom prst="rect">
                <a:avLst/>
              </a:prstGeom>
              <a:solidFill>
                <a:schemeClr val="accent1"/>
              </a:solidFill>
              <a:ln w="3810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</p:grpSp>
        <p:grpSp>
          <p:nvGrpSpPr>
            <p:cNvPr id="22" name="Group 152"/>
            <p:cNvGrpSpPr>
              <a:grpSpLocks/>
            </p:cNvGrpSpPr>
            <p:nvPr/>
          </p:nvGrpSpPr>
          <p:grpSpPr bwMode="auto">
            <a:xfrm>
              <a:off x="3870189" y="4129088"/>
              <a:ext cx="1739682" cy="238891"/>
              <a:chOff x="2472" y="2377"/>
              <a:chExt cx="1268" cy="173"/>
            </a:xfrm>
          </p:grpSpPr>
          <p:sp>
            <p:nvSpPr>
              <p:cNvPr id="445593" name="Rectangle 153"/>
              <p:cNvSpPr>
                <a:spLocks noChangeArrowheads="1"/>
              </p:cNvSpPr>
              <p:nvPr/>
            </p:nvSpPr>
            <p:spPr bwMode="ltGray">
              <a:xfrm>
                <a:off x="2472" y="2502"/>
                <a:ext cx="48" cy="48"/>
              </a:xfrm>
              <a:prstGeom prst="rect">
                <a:avLst/>
              </a:prstGeom>
              <a:solidFill>
                <a:schemeClr val="accent1"/>
              </a:solidFill>
              <a:ln w="3810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594" name="Rectangle 154"/>
              <p:cNvSpPr>
                <a:spLocks noChangeArrowheads="1"/>
              </p:cNvSpPr>
              <p:nvPr/>
            </p:nvSpPr>
            <p:spPr bwMode="ltGray">
              <a:xfrm>
                <a:off x="2564" y="2421"/>
                <a:ext cx="48" cy="48"/>
              </a:xfrm>
              <a:prstGeom prst="rect">
                <a:avLst/>
              </a:prstGeom>
              <a:solidFill>
                <a:schemeClr val="accent1"/>
              </a:solidFill>
              <a:ln w="3810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595" name="Rectangle 155"/>
              <p:cNvSpPr>
                <a:spLocks noChangeArrowheads="1"/>
              </p:cNvSpPr>
              <p:nvPr/>
            </p:nvSpPr>
            <p:spPr bwMode="ltGray">
              <a:xfrm>
                <a:off x="2652" y="2377"/>
                <a:ext cx="48" cy="48"/>
              </a:xfrm>
              <a:prstGeom prst="rect">
                <a:avLst/>
              </a:prstGeom>
              <a:solidFill>
                <a:schemeClr val="accent1"/>
              </a:solidFill>
              <a:ln w="3810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596" name="Rectangle 156"/>
              <p:cNvSpPr>
                <a:spLocks noChangeArrowheads="1"/>
              </p:cNvSpPr>
              <p:nvPr/>
            </p:nvSpPr>
            <p:spPr bwMode="ltGray">
              <a:xfrm>
                <a:off x="2824" y="2410"/>
                <a:ext cx="48" cy="48"/>
              </a:xfrm>
              <a:prstGeom prst="rect">
                <a:avLst/>
              </a:prstGeom>
              <a:solidFill>
                <a:schemeClr val="accent1"/>
              </a:solidFill>
              <a:ln w="3810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597" name="Rectangle 157"/>
              <p:cNvSpPr>
                <a:spLocks noChangeArrowheads="1"/>
              </p:cNvSpPr>
              <p:nvPr/>
            </p:nvSpPr>
            <p:spPr bwMode="ltGray">
              <a:xfrm>
                <a:off x="2992" y="2383"/>
                <a:ext cx="48" cy="48"/>
              </a:xfrm>
              <a:prstGeom prst="rect">
                <a:avLst/>
              </a:prstGeom>
              <a:solidFill>
                <a:schemeClr val="accent1"/>
              </a:solidFill>
              <a:ln w="3810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598" name="Rectangle 158"/>
              <p:cNvSpPr>
                <a:spLocks noChangeArrowheads="1"/>
              </p:cNvSpPr>
              <p:nvPr/>
            </p:nvSpPr>
            <p:spPr bwMode="ltGray">
              <a:xfrm>
                <a:off x="3166" y="2436"/>
                <a:ext cx="48" cy="48"/>
              </a:xfrm>
              <a:prstGeom prst="rect">
                <a:avLst/>
              </a:prstGeom>
              <a:solidFill>
                <a:schemeClr val="accent1"/>
              </a:solidFill>
              <a:ln w="3810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599" name="Rectangle 159"/>
              <p:cNvSpPr>
                <a:spLocks noChangeArrowheads="1"/>
              </p:cNvSpPr>
              <p:nvPr/>
            </p:nvSpPr>
            <p:spPr bwMode="ltGray">
              <a:xfrm>
                <a:off x="3340" y="2458"/>
                <a:ext cx="48" cy="48"/>
              </a:xfrm>
              <a:prstGeom prst="rect">
                <a:avLst/>
              </a:prstGeom>
              <a:solidFill>
                <a:schemeClr val="accent1"/>
              </a:solidFill>
              <a:ln w="3810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600" name="Rectangle 160"/>
              <p:cNvSpPr>
                <a:spLocks noChangeArrowheads="1"/>
              </p:cNvSpPr>
              <p:nvPr/>
            </p:nvSpPr>
            <p:spPr bwMode="ltGray">
              <a:xfrm>
                <a:off x="3518" y="2461"/>
                <a:ext cx="48" cy="48"/>
              </a:xfrm>
              <a:prstGeom prst="rect">
                <a:avLst/>
              </a:prstGeom>
              <a:solidFill>
                <a:schemeClr val="accent1"/>
              </a:solidFill>
              <a:ln w="3810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601" name="Rectangle 161"/>
              <p:cNvSpPr>
                <a:spLocks noChangeArrowheads="1"/>
              </p:cNvSpPr>
              <p:nvPr/>
            </p:nvSpPr>
            <p:spPr bwMode="ltGray">
              <a:xfrm>
                <a:off x="3692" y="2424"/>
                <a:ext cx="48" cy="48"/>
              </a:xfrm>
              <a:prstGeom prst="rect">
                <a:avLst/>
              </a:prstGeom>
              <a:solidFill>
                <a:schemeClr val="accent1"/>
              </a:solidFill>
              <a:ln w="3810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</p:grpSp>
        <p:sp>
          <p:nvSpPr>
            <p:cNvPr id="445602" name="Freeform 162"/>
            <p:cNvSpPr>
              <a:spLocks/>
            </p:cNvSpPr>
            <p:nvPr/>
          </p:nvSpPr>
          <p:spPr bwMode="auto">
            <a:xfrm>
              <a:off x="4520511" y="4227129"/>
              <a:ext cx="1698522" cy="1753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119"/>
                </a:cxn>
                <a:cxn ang="0">
                  <a:pos x="1238" y="127"/>
                </a:cxn>
              </a:cxnLst>
              <a:rect l="0" t="0" r="r" b="b"/>
              <a:pathLst>
                <a:path w="1238" h="127">
                  <a:moveTo>
                    <a:pt x="0" y="0"/>
                  </a:moveTo>
                  <a:lnTo>
                    <a:pt x="2" y="119"/>
                  </a:lnTo>
                  <a:lnTo>
                    <a:pt x="1238" y="127"/>
                  </a:lnTo>
                </a:path>
              </a:pathLst>
            </a:custGeom>
            <a:noFill/>
            <a:ln w="38100" cmpd="sng">
              <a:solidFill>
                <a:schemeClr val="accent1"/>
              </a:solidFill>
              <a:round/>
              <a:headEnd type="arrow" w="med" len="med"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s-ES_tradnl"/>
            </a:p>
          </p:txBody>
        </p:sp>
        <p:sp>
          <p:nvSpPr>
            <p:cNvPr id="445603" name="Text Box 163"/>
            <p:cNvSpPr txBox="1">
              <a:spLocks noChangeArrowheads="1"/>
            </p:cNvSpPr>
            <p:nvPr/>
          </p:nvSpPr>
          <p:spPr bwMode="auto">
            <a:xfrm>
              <a:off x="6014607" y="3981334"/>
              <a:ext cx="1861788" cy="557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solidFill>
                    <a:schemeClr val="accent1"/>
                  </a:solidFill>
                </a:rPr>
                <a:t>Delayed/depressed</a:t>
              </a:r>
            </a:p>
            <a:p>
              <a:pPr algn="ctr"/>
              <a:r>
                <a:rPr lang="en-US">
                  <a:solidFill>
                    <a:schemeClr val="accent1"/>
                  </a:solidFill>
                </a:rPr>
                <a:t>insulin response</a:t>
              </a:r>
            </a:p>
          </p:txBody>
        </p:sp>
        <p:sp>
          <p:nvSpPr>
            <p:cNvPr id="445605" name="Freeform 165"/>
            <p:cNvSpPr>
              <a:spLocks/>
            </p:cNvSpPr>
            <p:nvPr/>
          </p:nvSpPr>
          <p:spPr bwMode="ltGray">
            <a:xfrm>
              <a:off x="3166359" y="4703532"/>
              <a:ext cx="2370796" cy="517828"/>
            </a:xfrm>
            <a:custGeom>
              <a:avLst/>
              <a:gdLst/>
              <a:ahLst/>
              <a:cxnLst>
                <a:cxn ang="0">
                  <a:pos x="0" y="126"/>
                </a:cxn>
                <a:cxn ang="0">
                  <a:pos x="171" y="222"/>
                </a:cxn>
                <a:cxn ang="0">
                  <a:pos x="345" y="312"/>
                </a:cxn>
                <a:cxn ang="0">
                  <a:pos x="426" y="45"/>
                </a:cxn>
                <a:cxn ang="0">
                  <a:pos x="510" y="36"/>
                </a:cxn>
                <a:cxn ang="0">
                  <a:pos x="597" y="27"/>
                </a:cxn>
                <a:cxn ang="0">
                  <a:pos x="693" y="0"/>
                </a:cxn>
                <a:cxn ang="0">
                  <a:pos x="864" y="243"/>
                </a:cxn>
                <a:cxn ang="0">
                  <a:pos x="1029" y="249"/>
                </a:cxn>
                <a:cxn ang="0">
                  <a:pos x="1206" y="189"/>
                </a:cxn>
                <a:cxn ang="0">
                  <a:pos x="1377" y="291"/>
                </a:cxn>
                <a:cxn ang="0">
                  <a:pos x="1548" y="375"/>
                </a:cxn>
                <a:cxn ang="0">
                  <a:pos x="1728" y="264"/>
                </a:cxn>
              </a:cxnLst>
              <a:rect l="0" t="0" r="r" b="b"/>
              <a:pathLst>
                <a:path w="1728" h="375">
                  <a:moveTo>
                    <a:pt x="0" y="126"/>
                  </a:moveTo>
                  <a:lnTo>
                    <a:pt x="171" y="222"/>
                  </a:lnTo>
                  <a:lnTo>
                    <a:pt x="345" y="312"/>
                  </a:lnTo>
                  <a:lnTo>
                    <a:pt x="426" y="45"/>
                  </a:lnTo>
                  <a:lnTo>
                    <a:pt x="510" y="36"/>
                  </a:lnTo>
                  <a:lnTo>
                    <a:pt x="597" y="27"/>
                  </a:lnTo>
                  <a:lnTo>
                    <a:pt x="693" y="0"/>
                  </a:lnTo>
                  <a:lnTo>
                    <a:pt x="864" y="243"/>
                  </a:lnTo>
                  <a:lnTo>
                    <a:pt x="1029" y="249"/>
                  </a:lnTo>
                  <a:lnTo>
                    <a:pt x="1206" y="189"/>
                  </a:lnTo>
                  <a:lnTo>
                    <a:pt x="1377" y="291"/>
                  </a:lnTo>
                  <a:lnTo>
                    <a:pt x="1548" y="375"/>
                  </a:lnTo>
                  <a:lnTo>
                    <a:pt x="1728" y="264"/>
                  </a:ln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s-ES_tradnl"/>
            </a:p>
          </p:txBody>
        </p:sp>
        <p:grpSp>
          <p:nvGrpSpPr>
            <p:cNvPr id="23" name="Group 166"/>
            <p:cNvGrpSpPr>
              <a:grpSpLocks/>
            </p:cNvGrpSpPr>
            <p:nvPr/>
          </p:nvGrpSpPr>
          <p:grpSpPr bwMode="auto">
            <a:xfrm>
              <a:off x="3137547" y="4844381"/>
              <a:ext cx="300466" cy="198846"/>
              <a:chOff x="1938" y="2895"/>
              <a:chExt cx="219" cy="144"/>
            </a:xfrm>
          </p:grpSpPr>
          <p:sp>
            <p:nvSpPr>
              <p:cNvPr id="445607" name="Rectangle 167"/>
              <p:cNvSpPr>
                <a:spLocks noChangeArrowheads="1"/>
              </p:cNvSpPr>
              <p:nvPr/>
            </p:nvSpPr>
            <p:spPr bwMode="ltGray">
              <a:xfrm>
                <a:off x="1938" y="2895"/>
                <a:ext cx="48" cy="48"/>
              </a:xfrm>
              <a:prstGeom prst="rect">
                <a:avLst/>
              </a:prstGeom>
              <a:solidFill>
                <a:schemeClr val="accent1"/>
              </a:solidFill>
              <a:ln w="1905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608" name="Rectangle 168"/>
              <p:cNvSpPr>
                <a:spLocks noChangeArrowheads="1"/>
              </p:cNvSpPr>
              <p:nvPr/>
            </p:nvSpPr>
            <p:spPr bwMode="ltGray">
              <a:xfrm>
                <a:off x="2109" y="2991"/>
                <a:ext cx="48" cy="48"/>
              </a:xfrm>
              <a:prstGeom prst="rect">
                <a:avLst/>
              </a:prstGeom>
              <a:solidFill>
                <a:schemeClr val="accent1"/>
              </a:solidFill>
              <a:ln w="1905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</p:grpSp>
        <p:grpSp>
          <p:nvGrpSpPr>
            <p:cNvPr id="24" name="Group 169"/>
            <p:cNvGrpSpPr>
              <a:grpSpLocks/>
            </p:cNvGrpSpPr>
            <p:nvPr/>
          </p:nvGrpSpPr>
          <p:grpSpPr bwMode="auto">
            <a:xfrm>
              <a:off x="3608139" y="4674533"/>
              <a:ext cx="2097770" cy="579968"/>
              <a:chOff x="2281" y="2772"/>
              <a:chExt cx="1529" cy="420"/>
            </a:xfrm>
          </p:grpSpPr>
          <p:sp>
            <p:nvSpPr>
              <p:cNvPr id="445610" name="Rectangle 170"/>
              <p:cNvSpPr>
                <a:spLocks noChangeArrowheads="1"/>
              </p:cNvSpPr>
              <p:nvPr/>
            </p:nvSpPr>
            <p:spPr bwMode="ltGray">
              <a:xfrm>
                <a:off x="2281" y="3081"/>
                <a:ext cx="48" cy="48"/>
              </a:xfrm>
              <a:prstGeom prst="rect">
                <a:avLst/>
              </a:prstGeom>
              <a:solidFill>
                <a:schemeClr val="accent1"/>
              </a:solidFill>
              <a:ln w="1905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611" name="Rectangle 171"/>
              <p:cNvSpPr>
                <a:spLocks noChangeArrowheads="1"/>
              </p:cNvSpPr>
              <p:nvPr/>
            </p:nvSpPr>
            <p:spPr bwMode="ltGray">
              <a:xfrm>
                <a:off x="2364" y="2817"/>
                <a:ext cx="48" cy="48"/>
              </a:xfrm>
              <a:prstGeom prst="rect">
                <a:avLst/>
              </a:prstGeom>
              <a:solidFill>
                <a:schemeClr val="accent1"/>
              </a:solidFill>
              <a:ln w="1905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612" name="Rectangle 172"/>
              <p:cNvSpPr>
                <a:spLocks noChangeArrowheads="1"/>
              </p:cNvSpPr>
              <p:nvPr/>
            </p:nvSpPr>
            <p:spPr bwMode="ltGray">
              <a:xfrm>
                <a:off x="2448" y="2808"/>
                <a:ext cx="48" cy="48"/>
              </a:xfrm>
              <a:prstGeom prst="rect">
                <a:avLst/>
              </a:prstGeom>
              <a:solidFill>
                <a:schemeClr val="accent1"/>
              </a:solidFill>
              <a:ln w="1905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613" name="Rectangle 173"/>
              <p:cNvSpPr>
                <a:spLocks noChangeArrowheads="1"/>
              </p:cNvSpPr>
              <p:nvPr/>
            </p:nvSpPr>
            <p:spPr bwMode="ltGray">
              <a:xfrm>
                <a:off x="2535" y="2796"/>
                <a:ext cx="48" cy="48"/>
              </a:xfrm>
              <a:prstGeom prst="rect">
                <a:avLst/>
              </a:prstGeom>
              <a:solidFill>
                <a:schemeClr val="accent1"/>
              </a:solidFill>
              <a:ln w="1905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614" name="Rectangle 174"/>
              <p:cNvSpPr>
                <a:spLocks noChangeArrowheads="1"/>
              </p:cNvSpPr>
              <p:nvPr/>
            </p:nvSpPr>
            <p:spPr bwMode="ltGray">
              <a:xfrm>
                <a:off x="2628" y="2772"/>
                <a:ext cx="48" cy="48"/>
              </a:xfrm>
              <a:prstGeom prst="rect">
                <a:avLst/>
              </a:prstGeom>
              <a:solidFill>
                <a:schemeClr val="accent1"/>
              </a:solidFill>
              <a:ln w="1905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615" name="Rectangle 175"/>
              <p:cNvSpPr>
                <a:spLocks noChangeArrowheads="1"/>
              </p:cNvSpPr>
              <p:nvPr/>
            </p:nvSpPr>
            <p:spPr bwMode="ltGray">
              <a:xfrm>
                <a:off x="2802" y="3015"/>
                <a:ext cx="48" cy="48"/>
              </a:xfrm>
              <a:prstGeom prst="rect">
                <a:avLst/>
              </a:prstGeom>
              <a:solidFill>
                <a:schemeClr val="accent1"/>
              </a:solidFill>
              <a:ln w="1905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616" name="Rectangle 176"/>
              <p:cNvSpPr>
                <a:spLocks noChangeArrowheads="1"/>
              </p:cNvSpPr>
              <p:nvPr/>
            </p:nvSpPr>
            <p:spPr bwMode="ltGray">
              <a:xfrm>
                <a:off x="2967" y="3021"/>
                <a:ext cx="48" cy="48"/>
              </a:xfrm>
              <a:prstGeom prst="rect">
                <a:avLst/>
              </a:prstGeom>
              <a:solidFill>
                <a:schemeClr val="accent1"/>
              </a:solidFill>
              <a:ln w="1905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617" name="Rectangle 177"/>
              <p:cNvSpPr>
                <a:spLocks noChangeArrowheads="1"/>
              </p:cNvSpPr>
              <p:nvPr/>
            </p:nvSpPr>
            <p:spPr bwMode="ltGray">
              <a:xfrm>
                <a:off x="3144" y="2961"/>
                <a:ext cx="48" cy="48"/>
              </a:xfrm>
              <a:prstGeom prst="rect">
                <a:avLst/>
              </a:prstGeom>
              <a:solidFill>
                <a:schemeClr val="accent1"/>
              </a:solidFill>
              <a:ln w="1905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618" name="Rectangle 178"/>
              <p:cNvSpPr>
                <a:spLocks noChangeArrowheads="1"/>
              </p:cNvSpPr>
              <p:nvPr/>
            </p:nvSpPr>
            <p:spPr bwMode="ltGray">
              <a:xfrm>
                <a:off x="3312" y="3063"/>
                <a:ext cx="48" cy="48"/>
              </a:xfrm>
              <a:prstGeom prst="rect">
                <a:avLst/>
              </a:prstGeom>
              <a:solidFill>
                <a:schemeClr val="accent1"/>
              </a:solidFill>
              <a:ln w="1905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619" name="Rectangle 179"/>
              <p:cNvSpPr>
                <a:spLocks noChangeArrowheads="1"/>
              </p:cNvSpPr>
              <p:nvPr/>
            </p:nvSpPr>
            <p:spPr bwMode="ltGray">
              <a:xfrm>
                <a:off x="3483" y="3144"/>
                <a:ext cx="48" cy="48"/>
              </a:xfrm>
              <a:prstGeom prst="rect">
                <a:avLst/>
              </a:prstGeom>
              <a:solidFill>
                <a:schemeClr val="accent1"/>
              </a:solidFill>
              <a:ln w="1905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620" name="Rectangle 180"/>
              <p:cNvSpPr>
                <a:spLocks noChangeArrowheads="1"/>
              </p:cNvSpPr>
              <p:nvPr/>
            </p:nvSpPr>
            <p:spPr bwMode="ltGray">
              <a:xfrm>
                <a:off x="3663" y="3036"/>
                <a:ext cx="48" cy="48"/>
              </a:xfrm>
              <a:prstGeom prst="rect">
                <a:avLst/>
              </a:prstGeom>
              <a:solidFill>
                <a:schemeClr val="accent1"/>
              </a:solidFill>
              <a:ln w="19050">
                <a:noFill/>
                <a:miter lim="800000"/>
                <a:headEnd/>
                <a:tailEnd type="none" w="lg" len="lg"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  <p:sp>
            <p:nvSpPr>
              <p:cNvPr id="445621" name="Line 181"/>
              <p:cNvSpPr>
                <a:spLocks noChangeShapeType="1"/>
              </p:cNvSpPr>
              <p:nvPr/>
            </p:nvSpPr>
            <p:spPr bwMode="auto">
              <a:xfrm>
                <a:off x="2802" y="2862"/>
                <a:ext cx="1008" cy="0"/>
              </a:xfrm>
              <a:prstGeom prst="line">
                <a:avLst/>
              </a:prstGeom>
              <a:noFill/>
              <a:ln w="38100">
                <a:noFill/>
                <a:round/>
                <a:headEnd type="arrow" w="med" len="med"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endParaRPr lang="es-ES_tradnl"/>
              </a:p>
            </p:txBody>
          </p:sp>
        </p:grpSp>
        <p:sp>
          <p:nvSpPr>
            <p:cNvPr id="445622" name="Text Box 182"/>
            <p:cNvSpPr txBox="1">
              <a:spLocks noChangeArrowheads="1"/>
            </p:cNvSpPr>
            <p:nvPr/>
          </p:nvSpPr>
          <p:spPr bwMode="auto">
            <a:xfrm>
              <a:off x="6042047" y="4635869"/>
              <a:ext cx="1598366" cy="557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solidFill>
                    <a:schemeClr val="accent1"/>
                  </a:solidFill>
                </a:rPr>
                <a:t>Nonsuppressed </a:t>
              </a:r>
            </a:p>
            <a:p>
              <a:pPr algn="ctr" eaLnBrk="0" hangingPunct="0"/>
              <a:r>
                <a:rPr lang="en-US">
                  <a:solidFill>
                    <a:schemeClr val="accent1"/>
                  </a:solidFill>
                </a:rPr>
                <a:t>glucagon</a:t>
              </a:r>
            </a:p>
          </p:txBody>
        </p:sp>
        <p:sp>
          <p:nvSpPr>
            <p:cNvPr id="445623" name="Line 183"/>
            <p:cNvSpPr>
              <a:spLocks noChangeShapeType="1"/>
            </p:cNvSpPr>
            <p:nvPr/>
          </p:nvSpPr>
          <p:spPr bwMode="auto">
            <a:xfrm flipH="1">
              <a:off x="5855457" y="5080510"/>
              <a:ext cx="477452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</p:grpSp>
      <p:sp>
        <p:nvSpPr>
          <p:cNvPr id="187" name="Title 3"/>
          <p:cNvSpPr>
            <a:spLocks noGrp="1"/>
          </p:cNvSpPr>
          <p:nvPr>
            <p:ph type="title"/>
          </p:nvPr>
        </p:nvSpPr>
        <p:spPr>
          <a:xfrm>
            <a:off x="647848" y="813451"/>
            <a:ext cx="7818495" cy="60106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defTabSz="914400">
              <a:spcBef>
                <a:spcPts val="0"/>
              </a:spcBef>
            </a:pPr>
            <a:r>
              <a:rPr lang="es-ES" sz="2400" b="1" kern="0" dirty="0">
                <a:solidFill>
                  <a:sysClr val="windowText" lastClr="000000"/>
                </a:solidFill>
                <a:latin typeface="+mn-lt"/>
              </a:rPr>
              <a:t>Dinámica de insulina y glucagón en respuesta al alimento en sujetos normales y diabéticos tipo 2</a:t>
            </a:r>
          </a:p>
        </p:txBody>
      </p:sp>
      <p:sp>
        <p:nvSpPr>
          <p:cNvPr id="188" name="Source"/>
          <p:cNvSpPr txBox="1"/>
          <p:nvPr>
            <p:custDataLst>
              <p:tags r:id="rId1"/>
            </p:custDataLst>
          </p:nvPr>
        </p:nvSpPr>
        <p:spPr>
          <a:xfrm>
            <a:off x="742617" y="6679536"/>
            <a:ext cx="1995632" cy="159403"/>
          </a:xfrm>
          <a:prstGeom prst="rect">
            <a:avLst/>
          </a:prstGeom>
          <a:noFill/>
          <a:ln w="9525">
            <a:noFill/>
          </a:ln>
        </p:spPr>
        <p:txBody>
          <a:bodyPr vert="horz" wrap="none" lIns="0" tIns="0" rIns="0" bIns="0" rtlCol="0" anchor="b" anchorCtr="0">
            <a:spAutoFit/>
          </a:bodyPr>
          <a:lstStyle/>
          <a:p>
            <a:pPr marL="466725" indent="-466725">
              <a:lnSpc>
                <a:spcPct val="93000"/>
              </a:lnSpc>
              <a:buClr>
                <a:schemeClr val="tx1"/>
              </a:buClr>
              <a:buSzPct val="100000"/>
            </a:pPr>
            <a:r>
              <a:rPr lang="es-ES_tradnl" sz="1100" b="1" dirty="0" smtClean="0">
                <a:cs typeface="Arial" pitchFamily="34" charset="0"/>
              </a:rPr>
              <a:t> </a:t>
            </a:r>
            <a:r>
              <a:rPr lang="en-US" sz="1100" b="1" dirty="0">
                <a:cs typeface="Arial" pitchFamily="34" charset="0"/>
              </a:rPr>
              <a:t>Müller et al. N </a:t>
            </a:r>
            <a:r>
              <a:rPr lang="en-US" sz="1100" b="1" dirty="0" err="1">
                <a:cs typeface="Arial" pitchFamily="34" charset="0"/>
              </a:rPr>
              <a:t>Engl</a:t>
            </a:r>
            <a:r>
              <a:rPr lang="en-US" sz="1100" b="1" dirty="0">
                <a:cs typeface="Arial" pitchFamily="34" charset="0"/>
              </a:rPr>
              <a:t> J Med. 1970 </a:t>
            </a:r>
          </a:p>
        </p:txBody>
      </p:sp>
      <p:sp>
        <p:nvSpPr>
          <p:cNvPr id="189" name="Source"/>
          <p:cNvSpPr txBox="1"/>
          <p:nvPr>
            <p:custDataLst>
              <p:tags r:id="rId2"/>
            </p:custDataLst>
          </p:nvPr>
        </p:nvSpPr>
        <p:spPr>
          <a:xfrm>
            <a:off x="742617" y="6470942"/>
            <a:ext cx="2279717" cy="12881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0" tIns="0" rIns="0" bIns="0" rtlCol="0" anchor="b" anchorCtr="0">
            <a:spAutoFit/>
          </a:bodyPr>
          <a:lstStyle/>
          <a:p>
            <a:pPr marL="466725" indent="-466725">
              <a:lnSpc>
                <a:spcPct val="93000"/>
              </a:lnSpc>
              <a:buClr>
                <a:schemeClr val="tx1"/>
              </a:buClr>
              <a:buSzPct val="100000"/>
            </a:pPr>
            <a:r>
              <a:rPr lang="pt-BR" sz="900" dirty="0">
                <a:cs typeface="Arial" pitchFamily="34" charset="0"/>
              </a:rPr>
              <a:t>Normal </a:t>
            </a:r>
            <a:r>
              <a:rPr lang="pt-BR" sz="900" dirty="0" err="1">
                <a:cs typeface="Arial" pitchFamily="34" charset="0"/>
              </a:rPr>
              <a:t>subects</a:t>
            </a:r>
            <a:r>
              <a:rPr lang="pt-BR" sz="900" dirty="0">
                <a:cs typeface="Arial" pitchFamily="34" charset="0"/>
              </a:rPr>
              <a:t> n=11; </a:t>
            </a:r>
            <a:r>
              <a:rPr lang="pt-BR" sz="900" dirty="0" err="1">
                <a:cs typeface="Arial" pitchFamily="34" charset="0"/>
              </a:rPr>
              <a:t>Type</a:t>
            </a:r>
            <a:r>
              <a:rPr lang="pt-BR" sz="900" dirty="0">
                <a:cs typeface="Arial" pitchFamily="34" charset="0"/>
              </a:rPr>
              <a:t> 2 diabetes n=12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065" y="980469"/>
            <a:ext cx="4965163" cy="536237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315690" y="2383114"/>
            <a:ext cx="1023090" cy="314257"/>
          </a:xfrm>
          <a:prstGeom prst="rect">
            <a:avLst/>
          </a:prstGeom>
          <a:noFill/>
          <a:ln w="19050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5617006" y="4399595"/>
            <a:ext cx="1217672" cy="1034429"/>
          </a:xfrm>
          <a:prstGeom prst="rect">
            <a:avLst/>
          </a:prstGeom>
          <a:noFill/>
          <a:ln w="19050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86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372" y="923164"/>
            <a:ext cx="6136758" cy="52776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591658" y="1217550"/>
            <a:ext cx="82253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400" dirty="0" smtClean="0"/>
              <a:t>Sustancias derivadas de los intestinos, que se liberan tras la</a:t>
            </a:r>
          </a:p>
          <a:p>
            <a:pPr algn="ctr"/>
            <a:r>
              <a:rPr lang="es-ES_tradnl" sz="2400" dirty="0" smtClean="0"/>
              <a:t>ingestión oral de nutrientes y aumentan la liberación de insulina</a:t>
            </a:r>
            <a:endParaRPr lang="es-ES_tradnl" sz="2400" dirty="0"/>
          </a:p>
        </p:txBody>
      </p:sp>
      <p:sp>
        <p:nvSpPr>
          <p:cNvPr id="6" name="CuadroTexto 5"/>
          <p:cNvSpPr txBox="1"/>
          <p:nvPr/>
        </p:nvSpPr>
        <p:spPr>
          <a:xfrm>
            <a:off x="2387600" y="786450"/>
            <a:ext cx="4539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 err="1" smtClean="0">
                <a:solidFill>
                  <a:srgbClr val="FF0000"/>
                </a:solidFill>
              </a:rPr>
              <a:t>IN</a:t>
            </a:r>
            <a:r>
              <a:rPr lang="es-ES_tradnl" sz="2400" b="1" dirty="0" err="1" smtClean="0"/>
              <a:t>testinal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se</a:t>
            </a:r>
            <a:r>
              <a:rPr lang="es-ES_tradnl" sz="2400" b="1" dirty="0" err="1" smtClean="0">
                <a:solidFill>
                  <a:srgbClr val="FF0000"/>
                </a:solidFill>
              </a:rPr>
              <a:t>CRET</a:t>
            </a:r>
            <a:r>
              <a:rPr lang="es-ES_tradnl" sz="2400" b="1" dirty="0" err="1" smtClean="0"/>
              <a:t>ion</a:t>
            </a:r>
            <a:r>
              <a:rPr lang="es-ES_tradnl" sz="2400" b="1" dirty="0" smtClean="0"/>
              <a:t> of </a:t>
            </a:r>
            <a:r>
              <a:rPr lang="es-ES_tradnl" sz="2400" b="1" dirty="0" err="1" smtClean="0">
                <a:solidFill>
                  <a:srgbClr val="FF0000"/>
                </a:solidFill>
              </a:rPr>
              <a:t>IN</a:t>
            </a:r>
            <a:r>
              <a:rPr lang="es-ES_tradnl" sz="2400" b="1" dirty="0" err="1" smtClean="0"/>
              <a:t>sulin</a:t>
            </a:r>
            <a:endParaRPr lang="es-ES_tradnl" sz="24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482" y="2146576"/>
            <a:ext cx="6152865" cy="4512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48" y="864971"/>
            <a:ext cx="7450152" cy="559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8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" name="Object 51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465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" name="think-cell Slide" r:id="rId22" imgW="0" imgH="0" progId="TCLayout.ActiveDocument.1">
                  <p:embed/>
                </p:oleObj>
              </mc:Choice>
              <mc:Fallback>
                <p:oleObj name="think-cell Slide" r:id="rId22" imgW="0" imgH="0" progId="TCLayout.ActiveDocument.1">
                  <p:embed/>
                  <p:pic>
                    <p:nvPicPr>
                      <p:cNvPr id="0" name="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65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46538" cy="158750"/>
          </a:xfrm>
          <a:prstGeom prst="rect">
            <a:avLst/>
          </a:prstGeom>
          <a:noFill/>
          <a:ln w="9525" cmpd="sng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5400" tIns="0" rIns="25400" bIns="0" rtlCol="0" anchor="ctr" anchorCtr="0">
            <a:noAutofit/>
          </a:bodyPr>
          <a:lstStyle/>
          <a:p>
            <a:r>
              <a:rPr lang="en-US" dirty="0" smtClean="0">
                <a:solidFill>
                  <a:srgbClr val="000000"/>
                </a:solidFill>
                <a:sym typeface="Arial"/>
              </a:rPr>
              <a:t>8%</a:t>
            </a:r>
          </a:p>
        </p:txBody>
      </p:sp>
      <p:sp>
        <p:nvSpPr>
          <p:cNvPr id="32" name="Title 3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2145734" y="869157"/>
            <a:ext cx="5605181" cy="792162"/>
          </a:xfrm>
        </p:spPr>
        <p:txBody>
          <a:bodyPr>
            <a:normAutofit/>
          </a:bodyPr>
          <a:lstStyle/>
          <a:p>
            <a:pPr algn="ctr"/>
            <a:r>
              <a:rPr lang="es-ES_tradnl" sz="2400" b="1" dirty="0" smtClean="0">
                <a:latin typeface="+mn-lt"/>
              </a:rPr>
              <a:t>PERSPECTIVAS HISTÓRICAS</a:t>
            </a:r>
            <a:endParaRPr lang="es-ES_tradnl" sz="2400" b="1" baseline="-25000" dirty="0">
              <a:latin typeface="+mn-lt"/>
            </a:endParaRPr>
          </a:p>
        </p:txBody>
      </p:sp>
      <p:sp>
        <p:nvSpPr>
          <p:cNvPr id="36" name="Textframe 11"/>
          <p:cNvSpPr>
            <a:spLocks noChangeArrowheads="1"/>
          </p:cNvSpPr>
          <p:nvPr/>
        </p:nvSpPr>
        <p:spPr bwMode="auto">
          <a:xfrm>
            <a:off x="3110286" y="4813439"/>
            <a:ext cx="1756022" cy="1061829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330200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es-ES_tradnl" altLang="de-DE" sz="1400" dirty="0" smtClean="0">
                <a:solidFill>
                  <a:srgbClr val="FF0000"/>
                </a:solidFill>
                <a:latin typeface="+mn-lt"/>
              </a:rPr>
              <a:t>Demostración del efecto de las incretinas.</a:t>
            </a:r>
          </a:p>
          <a:p>
            <a:pPr defTabSz="330200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es-ES_tradnl" altLang="de-DE" sz="1200" dirty="0" smtClean="0">
                <a:latin typeface="+mn-lt"/>
              </a:rPr>
              <a:t>La glucosa por vía oral produce mas efecto que por vía IV</a:t>
            </a:r>
            <a:endParaRPr lang="es-ES_tradnl" altLang="de-DE" sz="1200" dirty="0">
              <a:latin typeface="+mn-lt"/>
            </a:endParaRPr>
          </a:p>
        </p:txBody>
      </p:sp>
      <p:sp>
        <p:nvSpPr>
          <p:cNvPr id="37" name="Textframe 11"/>
          <p:cNvSpPr>
            <a:spLocks noChangeArrowheads="1"/>
          </p:cNvSpPr>
          <p:nvPr/>
        </p:nvSpPr>
        <p:spPr bwMode="auto">
          <a:xfrm>
            <a:off x="5275879" y="4804813"/>
            <a:ext cx="1686274" cy="1461939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330200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es-ES_tradnl" altLang="de-DE" sz="1400" dirty="0" smtClean="0">
                <a:solidFill>
                  <a:srgbClr val="FF0000"/>
                </a:solidFill>
                <a:latin typeface="+mn-lt"/>
              </a:rPr>
              <a:t>Demostración que GLP-1 es una incretina</a:t>
            </a:r>
            <a:r>
              <a:rPr lang="es-ES_tradnl" altLang="de-DE" sz="14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s-ES_tradnl" altLang="de-DE" sz="1400" dirty="0" smtClean="0">
                <a:solidFill>
                  <a:srgbClr val="FF0000"/>
                </a:solidFill>
                <a:latin typeface="+mn-lt"/>
              </a:rPr>
              <a:t>humana</a:t>
            </a:r>
          </a:p>
          <a:p>
            <a:pPr defTabSz="330200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es-ES_tradnl" altLang="de-DE" sz="1200" dirty="0" smtClean="0">
                <a:solidFill>
                  <a:srgbClr val="000000"/>
                </a:solidFill>
                <a:latin typeface="+mn-lt"/>
              </a:rPr>
              <a:t>En humanos se demuestra una 2ª hormona intestinal análoga al </a:t>
            </a:r>
            <a:r>
              <a:rPr lang="es-ES_tradnl" altLang="de-DE" sz="1200" dirty="0" err="1" smtClean="0">
                <a:solidFill>
                  <a:srgbClr val="000000"/>
                </a:solidFill>
                <a:latin typeface="+mn-lt"/>
              </a:rPr>
              <a:t>Glucagon</a:t>
            </a:r>
            <a:r>
              <a:rPr lang="es-ES_tradnl" altLang="de-DE" sz="1200" dirty="0" smtClean="0">
                <a:solidFill>
                  <a:srgbClr val="000000"/>
                </a:solidFill>
                <a:latin typeface="+mn-lt"/>
              </a:rPr>
              <a:t> </a:t>
            </a:r>
          </a:p>
        </p:txBody>
      </p:sp>
      <p:sp>
        <p:nvSpPr>
          <p:cNvPr id="38" name="Textframe 1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995870" y="4804813"/>
            <a:ext cx="2057811" cy="10156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330200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es-ES_tradnl" altLang="de-DE" sz="1400" dirty="0" smtClean="0">
                <a:solidFill>
                  <a:srgbClr val="FF0000"/>
                </a:solidFill>
                <a:latin typeface="+mn-lt"/>
              </a:rPr>
              <a:t>Investigación en curso de:</a:t>
            </a:r>
          </a:p>
          <a:p>
            <a:pPr marL="177800" lvl="1" indent="-177800" defTabSz="330200">
              <a:spcBef>
                <a:spcPts val="600"/>
              </a:spcBef>
              <a:buSzPct val="100000"/>
              <a:buFont typeface="Arial" pitchFamily="34" charset="0"/>
              <a:buChar char="•"/>
            </a:pPr>
            <a:r>
              <a:rPr lang="es-ES_tradnl" altLang="de-DE" sz="1400" dirty="0" smtClean="0">
                <a:latin typeface="+mn-lt"/>
              </a:rPr>
              <a:t>Inhibidores de DPP-4</a:t>
            </a:r>
          </a:p>
          <a:p>
            <a:pPr marL="177800" lvl="1" indent="-177800" defTabSz="330200">
              <a:spcBef>
                <a:spcPts val="600"/>
              </a:spcBef>
              <a:buSzPct val="100000"/>
              <a:buFont typeface="Arial" pitchFamily="34" charset="0"/>
              <a:buChar char="•"/>
            </a:pPr>
            <a:r>
              <a:rPr lang="es-ES_tradnl" altLang="de-DE" sz="1400" dirty="0" smtClean="0">
                <a:latin typeface="+mn-lt"/>
              </a:rPr>
              <a:t>Simuladores de incretinas</a:t>
            </a:r>
          </a:p>
        </p:txBody>
      </p:sp>
      <p:sp>
        <p:nvSpPr>
          <p:cNvPr id="46" name="Rectangle 45"/>
          <p:cNvSpPr/>
          <p:nvPr>
            <p:custDataLst>
              <p:tags r:id="rId6"/>
            </p:custDataLst>
          </p:nvPr>
        </p:nvSpPr>
        <p:spPr>
          <a:xfrm>
            <a:off x="661181" y="3950897"/>
            <a:ext cx="7870874" cy="3105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s-ES_tradnl" sz="1500" b="0" dirty="0" smtClean="0">
              <a:solidFill>
                <a:schemeClr val="bg2"/>
              </a:solidFill>
              <a:cs typeface="Arial" pitchFamily="34" charset="0"/>
            </a:endParaRPr>
          </a:p>
        </p:txBody>
      </p:sp>
      <p:cxnSp>
        <p:nvCxnSpPr>
          <p:cNvPr id="40" name="Straight Connector 39"/>
          <p:cNvCxnSpPr/>
          <p:nvPr>
            <p:custDataLst>
              <p:tags r:id="rId7"/>
            </p:custDataLst>
          </p:nvPr>
        </p:nvCxnSpPr>
        <p:spPr>
          <a:xfrm>
            <a:off x="677067" y="3959524"/>
            <a:ext cx="7847124" cy="0"/>
          </a:xfrm>
          <a:prstGeom prst="line">
            <a:avLst/>
          </a:prstGeom>
          <a:ln w="22225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>
            <p:custDataLst>
              <p:tags r:id="rId8"/>
            </p:custDataLst>
          </p:nvPr>
        </p:nvCxnSpPr>
        <p:spPr>
          <a:xfrm>
            <a:off x="677067" y="4261449"/>
            <a:ext cx="7847124" cy="0"/>
          </a:xfrm>
          <a:prstGeom prst="line">
            <a:avLst/>
          </a:prstGeom>
          <a:ln w="22225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rame 1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89957" y="3993361"/>
            <a:ext cx="651548" cy="23083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330200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es-ES_tradnl" altLang="de-DE" sz="1500" dirty="0">
                <a:solidFill>
                  <a:srgbClr val="FF0000"/>
                </a:solidFill>
                <a:latin typeface="+mn-lt"/>
              </a:rPr>
              <a:t>190</a:t>
            </a:r>
            <a:r>
              <a:rPr lang="es-ES_tradnl" altLang="de-DE" sz="1500" dirty="0" smtClean="0">
                <a:solidFill>
                  <a:srgbClr val="FF0000"/>
                </a:solidFill>
                <a:latin typeface="+mn-lt"/>
              </a:rPr>
              <a:t>2</a:t>
            </a:r>
            <a:endParaRPr lang="es-ES_tradnl" altLang="de-DE" sz="15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3" name="Textfram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987815" y="3993361"/>
            <a:ext cx="651548" cy="23083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330200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es-ES_tradnl" altLang="de-DE" sz="1500" dirty="0" smtClean="0">
                <a:solidFill>
                  <a:srgbClr val="FF0000"/>
                </a:solidFill>
                <a:latin typeface="+mn-lt"/>
              </a:rPr>
              <a:t>1932</a:t>
            </a:r>
            <a:endParaRPr lang="es-ES_tradnl" altLang="de-DE" sz="1500" b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4" name="Textframe 1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555960" y="3993361"/>
            <a:ext cx="651548" cy="23083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330200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es-ES_tradnl" altLang="de-DE" sz="1500" dirty="0" smtClean="0">
                <a:solidFill>
                  <a:srgbClr val="FF0000"/>
                </a:solidFill>
                <a:latin typeface="+mn-lt"/>
              </a:rPr>
              <a:t>1973</a:t>
            </a:r>
            <a:endParaRPr lang="es-ES_tradnl" altLang="de-DE" sz="1500" b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5" name="Textframe 11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995871" y="3995510"/>
            <a:ext cx="651548" cy="23083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330200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es-ES_tradnl" altLang="de-DE" sz="1500" dirty="0" smtClean="0">
                <a:solidFill>
                  <a:srgbClr val="FF0000"/>
                </a:solidFill>
                <a:latin typeface="+mn-lt"/>
              </a:rPr>
              <a:t>1995</a:t>
            </a:r>
            <a:endParaRPr lang="es-ES_tradnl" altLang="de-DE" sz="1500" b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7" name="Textframe 1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95880" y="4813438"/>
            <a:ext cx="1292204" cy="1061829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330200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es-ES_tradnl" altLang="de-DE" sz="1400" dirty="0" smtClean="0">
                <a:solidFill>
                  <a:srgbClr val="FF0000"/>
                </a:solidFill>
                <a:latin typeface="+mn-lt"/>
              </a:rPr>
              <a:t>1ª Observación efecto incretina</a:t>
            </a:r>
          </a:p>
          <a:p>
            <a:pPr defTabSz="330200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es-ES_tradnl" altLang="de-DE" sz="1200" dirty="0" smtClean="0">
                <a:latin typeface="+mn-lt"/>
              </a:rPr>
              <a:t>Un factor intestinal</a:t>
            </a:r>
            <a:r>
              <a:rPr lang="es-ES_tradnl" altLang="de-DE" sz="1200" dirty="0">
                <a:latin typeface="+mn-lt"/>
              </a:rPr>
              <a:t> </a:t>
            </a:r>
            <a:r>
              <a:rPr lang="es-ES_tradnl" altLang="de-DE" sz="1200" dirty="0" smtClean="0">
                <a:latin typeface="+mn-lt"/>
              </a:rPr>
              <a:t>estimula secreción pancreática</a:t>
            </a:r>
          </a:p>
        </p:txBody>
      </p:sp>
      <p:sp>
        <p:nvSpPr>
          <p:cNvPr id="49" name="Textframe 11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375581" y="2335414"/>
            <a:ext cx="2038050" cy="846386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330200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es-ES_tradnl" altLang="de-DE" sz="1400" dirty="0" smtClean="0">
                <a:solidFill>
                  <a:srgbClr val="FF0000"/>
                </a:solidFill>
                <a:latin typeface="+mn-lt"/>
              </a:rPr>
              <a:t>Definición efecto incretina</a:t>
            </a:r>
          </a:p>
          <a:p>
            <a:pPr defTabSz="330200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es-ES_tradnl" altLang="de-DE" sz="1200" dirty="0" smtClean="0">
                <a:latin typeface="+mn-lt"/>
              </a:rPr>
              <a:t>Actividad hormonal del intestino que aumenta la secreción pancreática</a:t>
            </a:r>
            <a:endParaRPr lang="es-ES_tradnl" altLang="de-DE" sz="1200" dirty="0">
              <a:latin typeface="+mn-lt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rot="5400000" flipH="1" flipV="1">
            <a:off x="696733" y="4501740"/>
            <a:ext cx="463332" cy="0"/>
          </a:xfrm>
          <a:prstGeom prst="line">
            <a:avLst/>
          </a:prstGeom>
          <a:ln w="22225" cmpd="sng">
            <a:solidFill>
              <a:schemeClr val="accent1"/>
            </a:solidFill>
            <a:headEnd type="none" w="med" len="med"/>
            <a:tailEnd type="oval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16200000" flipH="1">
            <a:off x="2065515" y="3725363"/>
            <a:ext cx="463332" cy="0"/>
          </a:xfrm>
          <a:prstGeom prst="line">
            <a:avLst/>
          </a:prstGeom>
          <a:ln w="22225" cmpd="sng">
            <a:solidFill>
              <a:schemeClr val="accent1"/>
            </a:solidFill>
            <a:headEnd type="none" w="med" len="med"/>
            <a:tailEnd type="oval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16200000" flipH="1">
            <a:off x="7074108" y="3725363"/>
            <a:ext cx="463332" cy="0"/>
          </a:xfrm>
          <a:prstGeom prst="line">
            <a:avLst/>
          </a:prstGeom>
          <a:ln w="22225" cmpd="sng">
            <a:solidFill>
              <a:schemeClr val="accent1"/>
            </a:solidFill>
            <a:headEnd type="none" w="med" len="med"/>
            <a:tailEnd type="oval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 flipH="1" flipV="1">
            <a:off x="3748434" y="4501740"/>
            <a:ext cx="463332" cy="0"/>
          </a:xfrm>
          <a:prstGeom prst="line">
            <a:avLst/>
          </a:prstGeom>
          <a:ln w="22225" cmpd="sng">
            <a:solidFill>
              <a:schemeClr val="accent1"/>
            </a:solidFill>
            <a:headEnd type="none" w="med" len="med"/>
            <a:tailEnd type="oval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 flipH="1" flipV="1">
            <a:off x="7736138" y="4511358"/>
            <a:ext cx="463332" cy="0"/>
          </a:xfrm>
          <a:prstGeom prst="line">
            <a:avLst/>
          </a:prstGeom>
          <a:ln w="22225" cmpd="sng">
            <a:solidFill>
              <a:schemeClr val="accent1"/>
            </a:solidFill>
            <a:headEnd type="none" w="med" len="med"/>
            <a:tailEnd type="oval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 flipH="1" flipV="1">
            <a:off x="5886434" y="4493114"/>
            <a:ext cx="463332" cy="0"/>
          </a:xfrm>
          <a:prstGeom prst="line">
            <a:avLst/>
          </a:prstGeom>
          <a:ln w="22225" cmpd="sng">
            <a:solidFill>
              <a:schemeClr val="accent1"/>
            </a:solidFill>
            <a:headEnd type="none" w="med" len="med"/>
            <a:tailEnd type="oval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frame 11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556348" y="2425129"/>
            <a:ext cx="1753334" cy="8771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330200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es-ES_tradnl" altLang="de-DE" sz="1400" dirty="0" smtClean="0">
                <a:solidFill>
                  <a:srgbClr val="FF0000"/>
                </a:solidFill>
                <a:latin typeface="+mn-lt"/>
              </a:rPr>
              <a:t>La encima DPP-4 degrada GIP y GLP-1</a:t>
            </a:r>
          </a:p>
          <a:p>
            <a:pPr defTabSz="330200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es-ES_tradnl" altLang="de-DE" sz="1200" dirty="0" smtClean="0">
                <a:latin typeface="+mn-lt"/>
              </a:rPr>
              <a:t>Llevó al desarrollo de fármacos contra la DMT2</a:t>
            </a:r>
            <a:endParaRPr lang="es-ES_tradnl" altLang="de-DE" sz="1200" dirty="0">
              <a:latin typeface="+mn-lt"/>
            </a:endParaRPr>
          </a:p>
        </p:txBody>
      </p:sp>
      <p:sp>
        <p:nvSpPr>
          <p:cNvPr id="29" name="Textframe 11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447348" y="3993361"/>
            <a:ext cx="651548" cy="23083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330200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es-ES_tradnl" altLang="de-DE" sz="1500" dirty="0" smtClean="0">
                <a:solidFill>
                  <a:srgbClr val="FF0000"/>
                </a:solidFill>
                <a:latin typeface="+mn-lt"/>
              </a:rPr>
              <a:t>1964</a:t>
            </a:r>
            <a:endParaRPr lang="es-ES_tradnl" altLang="de-DE" sz="1500" b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0" name="Textframe 11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792326" y="3995510"/>
            <a:ext cx="651548" cy="23083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330200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es-ES_tradnl" altLang="de-DE" sz="1500" dirty="0" smtClean="0">
                <a:solidFill>
                  <a:srgbClr val="FF0000"/>
                </a:solidFill>
                <a:latin typeface="+mn-lt"/>
              </a:rPr>
              <a:t>1987</a:t>
            </a:r>
            <a:endParaRPr lang="es-ES_tradnl" altLang="de-DE" sz="1500" b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1" name="Textframe 11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658134" y="3995510"/>
            <a:ext cx="651548" cy="23083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330200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es-ES_tradnl" altLang="de-DE" sz="1500" dirty="0" smtClean="0">
                <a:solidFill>
                  <a:srgbClr val="FF0000"/>
                </a:solidFill>
                <a:latin typeface="+mn-lt"/>
              </a:rPr>
              <a:t>2000</a:t>
            </a:r>
            <a:endParaRPr lang="es-ES_tradnl" altLang="de-DE" sz="1500" b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4" name="Textframe 11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896593" y="1877392"/>
            <a:ext cx="1880035" cy="1431161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3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330200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es-ES_tradnl" altLang="de-DE" sz="1400" dirty="0" smtClean="0">
                <a:solidFill>
                  <a:srgbClr val="FF0000"/>
                </a:solidFill>
                <a:latin typeface="+mn-lt"/>
              </a:rPr>
              <a:t>Demostración del GIP es una incretina.</a:t>
            </a:r>
          </a:p>
          <a:p>
            <a:pPr defTabSz="330200">
              <a:spcBef>
                <a:spcPts val="600"/>
              </a:spcBef>
              <a:buClr>
                <a:schemeClr val="tx1"/>
              </a:buClr>
              <a:buSzPct val="100000"/>
            </a:pPr>
            <a:r>
              <a:rPr lang="es-ES_tradnl" altLang="de-DE" sz="1200" dirty="0" smtClean="0">
                <a:latin typeface="+mn-lt"/>
              </a:rPr>
              <a:t>En humanos el GIP (</a:t>
            </a:r>
            <a:r>
              <a:rPr lang="es-ES_tradnl" altLang="de-DE" sz="1200" dirty="0" err="1">
                <a:latin typeface="+mn-lt"/>
              </a:rPr>
              <a:t>P</a:t>
            </a:r>
            <a:r>
              <a:rPr lang="es-ES_tradnl" altLang="de-DE" sz="1200" dirty="0" err="1" smtClean="0">
                <a:latin typeface="+mn-lt"/>
              </a:rPr>
              <a:t>eptido</a:t>
            </a:r>
            <a:r>
              <a:rPr lang="es-ES_tradnl" altLang="de-DE" sz="1200" dirty="0" smtClean="0">
                <a:latin typeface="+mn-lt"/>
              </a:rPr>
              <a:t> Inhibidor </a:t>
            </a:r>
            <a:r>
              <a:rPr lang="es-ES_tradnl" altLang="de-DE" sz="1200" dirty="0" err="1" smtClean="0">
                <a:latin typeface="+mn-lt"/>
              </a:rPr>
              <a:t>Gastrico</a:t>
            </a:r>
            <a:r>
              <a:rPr lang="es-ES_tradnl" altLang="de-DE" sz="1200" dirty="0" smtClean="0">
                <a:latin typeface="+mn-lt"/>
              </a:rPr>
              <a:t>) se cambia a </a:t>
            </a:r>
            <a:r>
              <a:rPr lang="es-ES_tradnl" altLang="de-DE" sz="1200" dirty="0" err="1" smtClean="0">
                <a:latin typeface="+mn-lt"/>
              </a:rPr>
              <a:t>Peptido</a:t>
            </a:r>
            <a:r>
              <a:rPr lang="es-ES_tradnl" altLang="de-DE" sz="1200" dirty="0" smtClean="0">
                <a:latin typeface="+mn-lt"/>
              </a:rPr>
              <a:t> </a:t>
            </a:r>
            <a:r>
              <a:rPr lang="es-ES_tradnl" altLang="de-DE" sz="1200" dirty="0" err="1" smtClean="0">
                <a:latin typeface="+mn-lt"/>
              </a:rPr>
              <a:t>Insulinotropico</a:t>
            </a:r>
            <a:r>
              <a:rPr lang="es-ES_tradnl" altLang="de-DE" sz="1200" dirty="0" smtClean="0">
                <a:latin typeface="+mn-lt"/>
              </a:rPr>
              <a:t> dependiente de Glucosa</a:t>
            </a:r>
          </a:p>
        </p:txBody>
      </p:sp>
      <p:cxnSp>
        <p:nvCxnSpPr>
          <p:cNvPr id="35" name="Straight Connector 62"/>
          <p:cNvCxnSpPr/>
          <p:nvPr/>
        </p:nvCxnSpPr>
        <p:spPr>
          <a:xfrm rot="16200000" flipH="1">
            <a:off x="4584718" y="3725363"/>
            <a:ext cx="463332" cy="0"/>
          </a:xfrm>
          <a:prstGeom prst="line">
            <a:avLst/>
          </a:prstGeom>
          <a:ln w="22225" cmpd="sng">
            <a:solidFill>
              <a:schemeClr val="accent1"/>
            </a:solidFill>
            <a:headEnd type="none" w="med" len="med"/>
            <a:tailEnd type="oval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/>
          <p:cNvGrpSpPr/>
          <p:nvPr/>
        </p:nvGrpSpPr>
        <p:grpSpPr>
          <a:xfrm>
            <a:off x="398920" y="2152512"/>
            <a:ext cx="8478208" cy="4216539"/>
            <a:chOff x="266700" y="1803400"/>
            <a:chExt cx="8478208" cy="4216539"/>
          </a:xfrm>
        </p:grpSpPr>
        <p:sp>
          <p:nvSpPr>
            <p:cNvPr id="6" name="CuadroTexto 5"/>
            <p:cNvSpPr txBox="1"/>
            <p:nvPr/>
          </p:nvSpPr>
          <p:spPr>
            <a:xfrm>
              <a:off x="266700" y="1803400"/>
              <a:ext cx="5796378" cy="42165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s-ES_tradnl" sz="1600" b="1" dirty="0" smtClean="0"/>
                <a:t>GLUCAGON</a:t>
              </a:r>
            </a:p>
            <a:p>
              <a:pPr>
                <a:spcAft>
                  <a:spcPts val="600"/>
                </a:spcAft>
              </a:pPr>
              <a:r>
                <a:rPr lang="es-ES_tradnl" sz="1600" b="1" dirty="0" smtClean="0"/>
                <a:t>SECRETINA</a:t>
              </a:r>
            </a:p>
            <a:p>
              <a:pPr>
                <a:spcAft>
                  <a:spcPts val="600"/>
                </a:spcAft>
              </a:pPr>
              <a:r>
                <a:rPr lang="es-ES_tradnl" sz="1600" b="1" dirty="0" smtClean="0"/>
                <a:t>VIP</a:t>
              </a:r>
            </a:p>
            <a:p>
              <a:pPr>
                <a:spcAft>
                  <a:spcPts val="600"/>
                </a:spcAft>
              </a:pPr>
              <a:r>
                <a:rPr lang="es-ES_tradnl" sz="1600" b="1" dirty="0" smtClean="0">
                  <a:solidFill>
                    <a:srgbClr val="008000"/>
                  </a:solidFill>
                </a:rPr>
                <a:t>GIP</a:t>
              </a:r>
            </a:p>
            <a:p>
              <a:pPr>
                <a:spcAft>
                  <a:spcPts val="600"/>
                </a:spcAft>
              </a:pPr>
              <a:r>
                <a:rPr lang="es-ES_tradnl" sz="1600" b="1" dirty="0" smtClean="0"/>
                <a:t>PHI</a:t>
              </a:r>
            </a:p>
            <a:p>
              <a:pPr>
                <a:spcAft>
                  <a:spcPts val="600"/>
                </a:spcAft>
              </a:pPr>
              <a:r>
                <a:rPr lang="es-ES_tradnl" sz="1600" b="1" dirty="0" smtClean="0"/>
                <a:t>PHM</a:t>
              </a:r>
            </a:p>
            <a:p>
              <a:pPr>
                <a:spcAft>
                  <a:spcPts val="600"/>
                </a:spcAft>
              </a:pPr>
              <a:r>
                <a:rPr lang="es-ES_tradnl" sz="1600" b="1" dirty="0" smtClean="0"/>
                <a:t>GHRH</a:t>
              </a:r>
            </a:p>
            <a:p>
              <a:pPr>
                <a:spcAft>
                  <a:spcPts val="600"/>
                </a:spcAft>
              </a:pPr>
              <a:r>
                <a:rPr lang="es-ES_tradnl" sz="1600" b="1" dirty="0" smtClean="0"/>
                <a:t>GLICENTINA</a:t>
              </a:r>
            </a:p>
            <a:p>
              <a:pPr>
                <a:spcAft>
                  <a:spcPts val="600"/>
                </a:spcAft>
              </a:pPr>
              <a:r>
                <a:rPr lang="es-ES_tradnl" sz="1600" b="1" dirty="0" smtClean="0">
                  <a:solidFill>
                    <a:srgbClr val="008000"/>
                  </a:solidFill>
                </a:rPr>
                <a:t>GLP-1 (7-37)</a:t>
              </a:r>
            </a:p>
            <a:p>
              <a:pPr>
                <a:spcAft>
                  <a:spcPts val="600"/>
                </a:spcAft>
              </a:pPr>
              <a:r>
                <a:rPr lang="es-ES_tradnl" sz="1600" b="1" dirty="0" smtClean="0">
                  <a:solidFill>
                    <a:srgbClr val="008000"/>
                  </a:solidFill>
                </a:rPr>
                <a:t>GLP-1 (7-36)AMIDA</a:t>
              </a:r>
            </a:p>
            <a:p>
              <a:pPr>
                <a:spcAft>
                  <a:spcPts val="600"/>
                </a:spcAft>
              </a:pPr>
              <a:r>
                <a:rPr lang="es-ES_tradnl" sz="1600" b="1" dirty="0" smtClean="0"/>
                <a:t>GLP-2</a:t>
              </a:r>
            </a:p>
            <a:p>
              <a:pPr>
                <a:spcAft>
                  <a:spcPts val="600"/>
                </a:spcAft>
              </a:pPr>
              <a:r>
                <a:rPr lang="es-ES_tradnl" sz="1600" b="1" dirty="0" smtClean="0"/>
                <a:t>OXINTOMODULINA</a:t>
              </a:r>
            </a:p>
            <a:p>
              <a:pPr>
                <a:spcAft>
                  <a:spcPts val="600"/>
                </a:spcAft>
              </a:pPr>
              <a:r>
                <a:rPr lang="es-ES_tradnl" sz="1600" b="1" dirty="0" smtClean="0"/>
                <a:t>PACAP 27-38 (Péptido activador de adenilato ciclasa) (de ovino)</a:t>
              </a:r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3655053" y="2280365"/>
              <a:ext cx="5089855" cy="2923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s-ES_tradnl" sz="1600" b="1" dirty="0" smtClean="0">
                  <a:solidFill>
                    <a:srgbClr val="FF0000"/>
                  </a:solidFill>
                </a:rPr>
                <a:t>PEPTIDOS AISLADOS DE VENENO DE LAGARTOS</a:t>
              </a:r>
            </a:p>
            <a:p>
              <a:pPr>
                <a:spcAft>
                  <a:spcPts val="600"/>
                </a:spcAft>
              </a:pPr>
              <a:r>
                <a:rPr lang="es-ES_tradnl" sz="1600" b="1" dirty="0" smtClean="0">
                  <a:solidFill>
                    <a:srgbClr val="FF0000"/>
                  </a:solidFill>
                </a:rPr>
                <a:t>			(Monstruo de Gila)</a:t>
              </a:r>
            </a:p>
            <a:p>
              <a:pPr>
                <a:spcAft>
                  <a:spcPts val="600"/>
                </a:spcAft>
              </a:pPr>
              <a:endParaRPr lang="es-ES_tradnl" sz="1600" b="1" dirty="0" smtClean="0">
                <a:solidFill>
                  <a:srgbClr val="FF0000"/>
                </a:solidFill>
              </a:endParaRPr>
            </a:p>
            <a:p>
              <a:pPr>
                <a:spcAft>
                  <a:spcPts val="600"/>
                </a:spcAft>
              </a:pPr>
              <a:r>
                <a:rPr lang="es-ES_tradnl" sz="1600" b="1" dirty="0" smtClean="0"/>
                <a:t>HELODERMINA</a:t>
              </a:r>
            </a:p>
            <a:p>
              <a:pPr>
                <a:spcAft>
                  <a:spcPts val="600"/>
                </a:spcAft>
              </a:pPr>
              <a:r>
                <a:rPr lang="es-ES_tradnl" sz="1600" b="1" dirty="0" smtClean="0"/>
                <a:t>HELOSPECTINA I</a:t>
              </a:r>
            </a:p>
            <a:p>
              <a:pPr>
                <a:spcAft>
                  <a:spcPts val="600"/>
                </a:spcAft>
              </a:pPr>
              <a:r>
                <a:rPr lang="es-ES_tradnl" sz="1600" b="1" dirty="0" smtClean="0"/>
                <a:t>HELOSPECTINA II</a:t>
              </a:r>
            </a:p>
            <a:p>
              <a:pPr>
                <a:spcAft>
                  <a:spcPts val="600"/>
                </a:spcAft>
              </a:pPr>
              <a:r>
                <a:rPr lang="es-ES_tradnl" sz="1600" b="1" dirty="0" smtClean="0"/>
                <a:t>EXENDINA 3</a:t>
              </a:r>
            </a:p>
            <a:p>
              <a:pPr>
                <a:spcAft>
                  <a:spcPts val="600"/>
                </a:spcAft>
              </a:pPr>
              <a:r>
                <a:rPr lang="es-ES_tradnl" sz="1600" b="1" dirty="0" smtClean="0">
                  <a:solidFill>
                    <a:srgbClr val="008000"/>
                  </a:solidFill>
                </a:rPr>
                <a:t>EXENDINA 4 (53% homologia con  GLP-1, agonista)</a:t>
              </a:r>
            </a:p>
            <a:p>
              <a:pPr>
                <a:spcAft>
                  <a:spcPts val="600"/>
                </a:spcAft>
              </a:pPr>
              <a:r>
                <a:rPr lang="es-ES_tradnl" sz="1600" b="1" dirty="0" smtClean="0">
                  <a:solidFill>
                    <a:srgbClr val="FF0000"/>
                  </a:solidFill>
                </a:rPr>
                <a:t>EXENDINA (9-39) (Antagonista)</a:t>
              </a:r>
              <a:endParaRPr lang="es-ES_tradnl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CuadroTexto 5"/>
          <p:cNvSpPr txBox="1"/>
          <p:nvPr/>
        </p:nvSpPr>
        <p:spPr>
          <a:xfrm>
            <a:off x="351884" y="671330"/>
            <a:ext cx="8682936" cy="13049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s-ES_tradnl" sz="2400" b="1" dirty="0" smtClean="0"/>
              <a:t>Pertenecen a una </a:t>
            </a:r>
            <a:r>
              <a:rPr lang="es-ES_tradnl" sz="2400" b="1" dirty="0" err="1" smtClean="0"/>
              <a:t>superfamilia</a:t>
            </a:r>
            <a:r>
              <a:rPr lang="es-ES_tradnl" sz="2400" b="1" dirty="0" smtClean="0"/>
              <a:t> de péptidos del Glucagón por lo </a:t>
            </a:r>
          </a:p>
          <a:p>
            <a:pPr algn="just">
              <a:lnSpc>
                <a:spcPct val="110000"/>
              </a:lnSpc>
            </a:pPr>
            <a:r>
              <a:rPr lang="es-ES_tradnl" sz="2400" b="1" dirty="0" smtClean="0"/>
              <a:t>que tienen homología en su secuencia de aminoácidos (21 y 48%)</a:t>
            </a:r>
          </a:p>
          <a:p>
            <a:pPr algn="just">
              <a:lnSpc>
                <a:spcPct val="110000"/>
              </a:lnSpc>
            </a:pPr>
            <a:r>
              <a:rPr lang="es-ES" sz="2400" b="1" dirty="0"/>
              <a:t>(Intestino, </a:t>
            </a:r>
            <a:r>
              <a:rPr lang="es-ES" sz="2400" b="1" dirty="0" smtClean="0"/>
              <a:t>Páncreas, </a:t>
            </a:r>
            <a:r>
              <a:rPr lang="es-ES" sz="2400" b="1" dirty="0"/>
              <a:t>S. Nervioso. Gran variedad de funciones</a:t>
            </a:r>
            <a:r>
              <a:rPr lang="es-ES" sz="2400" b="1" dirty="0" smtClean="0"/>
              <a:t>)</a:t>
            </a:r>
          </a:p>
        </p:txBody>
      </p:sp>
      <p:pic>
        <p:nvPicPr>
          <p:cNvPr id="2" name="Imagen 1" descr="heloderma 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298" y="3438834"/>
            <a:ext cx="2109546" cy="1406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65" y="1051076"/>
            <a:ext cx="6682429" cy="522120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620248" y="832102"/>
            <a:ext cx="51340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>
                <a:solidFill>
                  <a:srgbClr val="FF0000"/>
                </a:solidFill>
              </a:rPr>
              <a:t>Expresión del gen pre-</a:t>
            </a:r>
            <a:r>
              <a:rPr lang="es-ES" sz="1600" b="1" dirty="0" err="1" smtClean="0">
                <a:solidFill>
                  <a:srgbClr val="FF0000"/>
                </a:solidFill>
              </a:rPr>
              <a:t>proglucagon</a:t>
            </a:r>
            <a:r>
              <a:rPr lang="es-ES" sz="1600" b="1" dirty="0" smtClean="0">
                <a:solidFill>
                  <a:srgbClr val="FF0000"/>
                </a:solidFill>
              </a:rPr>
              <a:t>:	6 Exones (E1 – E6)</a:t>
            </a:r>
          </a:p>
          <a:p>
            <a:r>
              <a:rPr lang="es-ES" sz="1600" b="1" dirty="0" smtClean="0">
                <a:solidFill>
                  <a:srgbClr val="FF0000"/>
                </a:solidFill>
              </a:rPr>
              <a:t>						         5 </a:t>
            </a:r>
            <a:r>
              <a:rPr lang="es-ES" sz="1600" b="1" dirty="0" err="1" smtClean="0">
                <a:solidFill>
                  <a:srgbClr val="FF0000"/>
                </a:solidFill>
              </a:rPr>
              <a:t>Intrones</a:t>
            </a:r>
            <a:r>
              <a:rPr lang="es-ES" sz="1600" b="1" dirty="0" smtClean="0">
                <a:solidFill>
                  <a:srgbClr val="FF0000"/>
                </a:solidFill>
              </a:rPr>
              <a:t> (IA – IE)</a:t>
            </a:r>
            <a:r>
              <a:rPr lang="es-ES" sz="1600" b="1" dirty="0">
                <a:solidFill>
                  <a:srgbClr val="FF0000"/>
                </a:solidFill>
              </a:rPr>
              <a:t>	</a:t>
            </a:r>
            <a:r>
              <a:rPr lang="es-ES" sz="1600" b="1" dirty="0" smtClean="0">
                <a:solidFill>
                  <a:srgbClr val="FF0000"/>
                </a:solidFill>
              </a:rPr>
              <a:t>					 </a:t>
            </a:r>
            <a:endParaRPr lang="es-ES" sz="1600" b="1" dirty="0">
              <a:solidFill>
                <a:srgbClr val="FF00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014895" y="2303354"/>
            <a:ext cx="30982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>
                <a:solidFill>
                  <a:srgbClr val="0000FF"/>
                </a:solidFill>
              </a:rPr>
              <a:t>M = Metionina Inicio Traducción</a:t>
            </a:r>
          </a:p>
          <a:p>
            <a:r>
              <a:rPr lang="es-ES" sz="1600" b="1" dirty="0" smtClean="0">
                <a:solidFill>
                  <a:srgbClr val="0000FF"/>
                </a:solidFill>
              </a:rPr>
              <a:t>UN-TX = No traducida </a:t>
            </a:r>
            <a:endParaRPr lang="es-ES" sz="1600" b="1" dirty="0">
              <a:solidFill>
                <a:srgbClr val="0000FF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169300" y="4160512"/>
            <a:ext cx="40068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>
                <a:solidFill>
                  <a:srgbClr val="FF0000"/>
                </a:solidFill>
              </a:rPr>
              <a:t>Procesamiento </a:t>
            </a:r>
            <a:r>
              <a:rPr lang="es-ES" sz="1600" b="1" dirty="0" err="1" smtClean="0">
                <a:solidFill>
                  <a:srgbClr val="FF0000"/>
                </a:solidFill>
              </a:rPr>
              <a:t>posttraduccional</a:t>
            </a:r>
            <a:endParaRPr lang="es-ES" sz="1600" b="1" dirty="0" smtClean="0">
              <a:solidFill>
                <a:srgbClr val="FF0000"/>
              </a:solidFill>
            </a:endParaRPr>
          </a:p>
          <a:p>
            <a:r>
              <a:rPr lang="es-ES" sz="1600" b="1" dirty="0">
                <a:solidFill>
                  <a:srgbClr val="FF0000"/>
                </a:solidFill>
              </a:rPr>
              <a:t>p</a:t>
            </a:r>
            <a:r>
              <a:rPr lang="es-ES" sz="1600" b="1" dirty="0" smtClean="0">
                <a:solidFill>
                  <a:srgbClr val="FF0000"/>
                </a:solidFill>
              </a:rPr>
              <a:t>or enzimas </a:t>
            </a:r>
            <a:r>
              <a:rPr lang="es-ES" sz="1600" b="1" dirty="0" err="1" smtClean="0">
                <a:solidFill>
                  <a:srgbClr val="FF0000"/>
                </a:solidFill>
              </a:rPr>
              <a:t>Prohormona</a:t>
            </a:r>
            <a:r>
              <a:rPr lang="es-ES" sz="1600" b="1" dirty="0" smtClean="0">
                <a:solidFill>
                  <a:srgbClr val="FF0000"/>
                </a:solidFill>
              </a:rPr>
              <a:t> </a:t>
            </a:r>
            <a:r>
              <a:rPr lang="es-ES" sz="1600" b="1" dirty="0" err="1" smtClean="0">
                <a:solidFill>
                  <a:srgbClr val="FF0000"/>
                </a:solidFill>
              </a:rPr>
              <a:t>Convertasas</a:t>
            </a:r>
            <a:r>
              <a:rPr lang="es-ES" sz="1600" b="1" dirty="0" smtClean="0">
                <a:solidFill>
                  <a:srgbClr val="FF0000"/>
                </a:solidFill>
              </a:rPr>
              <a:t> (PC)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24014" y="6305852"/>
            <a:ext cx="8359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>
                <a:solidFill>
                  <a:srgbClr val="0000FF"/>
                </a:solidFill>
              </a:rPr>
              <a:t>Numerosas hormonas peptídicas multifuncionales implicadas en el metabolismo de nutrientes</a:t>
            </a:r>
            <a:endParaRPr lang="es-ES" sz="1600" b="1" dirty="0">
              <a:solidFill>
                <a:srgbClr val="0000FF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102304" y="5080480"/>
            <a:ext cx="24317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>
                <a:solidFill>
                  <a:srgbClr val="FF0000"/>
                </a:solidFill>
              </a:rPr>
              <a:t>Diferencias de procesamiento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5192230" y="5843769"/>
            <a:ext cx="528214" cy="22476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6748094" y="992286"/>
            <a:ext cx="2168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>
                <a:solidFill>
                  <a:srgbClr val="FF0000"/>
                </a:solidFill>
              </a:rPr>
              <a:t>No </a:t>
            </a:r>
            <a:r>
              <a:rPr lang="es-ES" sz="1600" b="1" dirty="0" err="1" smtClean="0">
                <a:solidFill>
                  <a:srgbClr val="FF0000"/>
                </a:solidFill>
              </a:rPr>
              <a:t>splicing</a:t>
            </a:r>
            <a:r>
              <a:rPr lang="es-ES" sz="1600" b="1" dirty="0" smtClean="0">
                <a:solidFill>
                  <a:srgbClr val="FF0000"/>
                </a:solidFill>
              </a:rPr>
              <a:t> alternativo</a:t>
            </a:r>
            <a:endParaRPr lang="es-E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5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679601" y="1342324"/>
            <a:ext cx="8327921" cy="5410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10000"/>
              </a:lnSpc>
              <a:buFont typeface="Wingdings" charset="2"/>
              <a:buChar char="Ø"/>
            </a:pPr>
            <a:r>
              <a:rPr lang="es-ES" b="1" dirty="0" smtClean="0"/>
              <a:t>INTRODUCCION A LA </a:t>
            </a:r>
            <a:r>
              <a:rPr lang="es-ES" b="1" dirty="0"/>
              <a:t>DMT2 Y COMPLICACIONES DIVERSAS</a:t>
            </a:r>
            <a:endParaRPr lang="es-ES" b="1" dirty="0" smtClean="0"/>
          </a:p>
          <a:p>
            <a:pPr>
              <a:lnSpc>
                <a:spcPct val="110000"/>
              </a:lnSpc>
            </a:pPr>
            <a:endParaRPr lang="es-ES" b="1" dirty="0" smtClean="0"/>
          </a:p>
          <a:p>
            <a:pPr marL="285750" indent="-285750">
              <a:buFont typeface="Wingdings" charset="2"/>
              <a:buChar char="Ø"/>
            </a:pPr>
            <a:r>
              <a:rPr lang="es-ES" b="1" dirty="0" smtClean="0"/>
              <a:t>PATOGENESIS , FISIOPATOLOGIA</a:t>
            </a:r>
          </a:p>
          <a:p>
            <a:endParaRPr lang="es-ES" b="1" dirty="0" smtClean="0"/>
          </a:p>
          <a:p>
            <a:pPr marL="285750" indent="-285750">
              <a:buFont typeface="Wingdings" charset="2"/>
              <a:buChar char="Ø"/>
            </a:pPr>
            <a:r>
              <a:rPr lang="es-ES" b="1" dirty="0" smtClean="0"/>
              <a:t>TRATAMIENTO ACTUAL DE LA DMT2 Y PROBLEMAS A RESOLVER</a:t>
            </a:r>
          </a:p>
          <a:p>
            <a:endParaRPr lang="es-ES" b="1" dirty="0" smtClean="0"/>
          </a:p>
          <a:p>
            <a:pPr marL="285750" indent="-285750">
              <a:buFont typeface="Wingdings" charset="2"/>
              <a:buChar char="Ø"/>
            </a:pPr>
            <a:r>
              <a:rPr lang="es-ES" b="1" dirty="0" smtClean="0"/>
              <a:t>HORMONAS QUE CONTROLAN LA GLUCEMIA</a:t>
            </a:r>
          </a:p>
          <a:p>
            <a:endParaRPr lang="es-ES" b="1" dirty="0" smtClean="0"/>
          </a:p>
          <a:p>
            <a:pPr marL="285750" indent="-285750">
              <a:buFont typeface="Wingdings" charset="2"/>
              <a:buChar char="Ø"/>
            </a:pPr>
            <a:r>
              <a:rPr lang="es-ES" b="1" dirty="0" smtClean="0"/>
              <a:t>INCRETINAS: PERSPECTIVAS HISTORICAS</a:t>
            </a:r>
          </a:p>
          <a:p>
            <a:endParaRPr lang="es-ES" b="1" dirty="0" smtClean="0"/>
          </a:p>
          <a:p>
            <a:pPr marL="285750" indent="-285750">
              <a:buFont typeface="Wingdings" charset="2"/>
              <a:buChar char="Ø"/>
            </a:pPr>
            <a:r>
              <a:rPr lang="es-ES" b="1" dirty="0" smtClean="0"/>
              <a:t>INCRETINAS COMO COMPONENTES DE LA FAMILIA DEL GLUCAGON</a:t>
            </a:r>
          </a:p>
          <a:p>
            <a:endParaRPr lang="es-ES" b="1" dirty="0" smtClean="0"/>
          </a:p>
          <a:p>
            <a:pPr marL="285750" indent="-285750">
              <a:buFont typeface="Wingdings" charset="2"/>
              <a:buChar char="Ø"/>
            </a:pPr>
            <a:r>
              <a:rPr lang="es-ES" b="1" dirty="0" smtClean="0"/>
              <a:t>SECRECIÓN DE INSULINA POR GLUCOSA Y POR INCRETINAS </a:t>
            </a:r>
          </a:p>
          <a:p>
            <a:endParaRPr lang="es-ES" b="1" dirty="0" smtClean="0"/>
          </a:p>
          <a:p>
            <a:pPr marL="285750" indent="-285750">
              <a:buFont typeface="Wingdings" charset="2"/>
              <a:buChar char="Ø"/>
            </a:pPr>
            <a:r>
              <a:rPr lang="es-ES" b="1" dirty="0" smtClean="0"/>
              <a:t>FUNCIONES DE LAS INCRETINAS (CARDIOVASCULARES)</a:t>
            </a:r>
          </a:p>
          <a:p>
            <a:endParaRPr lang="es-ES" b="1" dirty="0" smtClean="0"/>
          </a:p>
          <a:p>
            <a:pPr marL="285750" indent="-285750">
              <a:buFont typeface="Wingdings" charset="2"/>
              <a:buChar char="Ø"/>
            </a:pPr>
            <a:r>
              <a:rPr lang="es-ES" b="1" dirty="0" smtClean="0"/>
              <a:t>DPP-4</a:t>
            </a:r>
          </a:p>
          <a:p>
            <a:endParaRPr lang="es-ES" b="1" dirty="0" smtClean="0"/>
          </a:p>
          <a:p>
            <a:pPr marL="285750" indent="-285750">
              <a:buFont typeface="Wingdings" charset="2"/>
              <a:buChar char="Ø"/>
            </a:pPr>
            <a:r>
              <a:rPr lang="es-ES" b="1" dirty="0" smtClean="0"/>
              <a:t>TERAPIA BASADA EN INCRETINAS</a:t>
            </a:r>
            <a:endParaRPr lang="es-ES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3449078" y="778078"/>
            <a:ext cx="1338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RESUMEN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66525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Freeform 2"/>
          <p:cNvSpPr>
            <a:spLocks/>
          </p:cNvSpPr>
          <p:nvPr/>
        </p:nvSpPr>
        <p:spPr bwMode="auto">
          <a:xfrm>
            <a:off x="1085850" y="4149448"/>
            <a:ext cx="7499350" cy="1530350"/>
          </a:xfrm>
          <a:custGeom>
            <a:avLst/>
            <a:gdLst/>
            <a:ahLst/>
            <a:cxnLst>
              <a:cxn ang="0">
                <a:pos x="42" y="115"/>
              </a:cxn>
              <a:cxn ang="0">
                <a:pos x="324" y="19"/>
              </a:cxn>
              <a:cxn ang="0">
                <a:pos x="570" y="115"/>
              </a:cxn>
              <a:cxn ang="0">
                <a:pos x="846" y="13"/>
              </a:cxn>
              <a:cxn ang="0">
                <a:pos x="1122" y="175"/>
              </a:cxn>
              <a:cxn ang="0">
                <a:pos x="1362" y="1"/>
              </a:cxn>
              <a:cxn ang="0">
                <a:pos x="1596" y="169"/>
              </a:cxn>
              <a:cxn ang="0">
                <a:pos x="1860" y="31"/>
              </a:cxn>
              <a:cxn ang="0">
                <a:pos x="2136" y="151"/>
              </a:cxn>
              <a:cxn ang="0">
                <a:pos x="2466" y="37"/>
              </a:cxn>
              <a:cxn ang="0">
                <a:pos x="2694" y="187"/>
              </a:cxn>
              <a:cxn ang="0">
                <a:pos x="2958" y="31"/>
              </a:cxn>
              <a:cxn ang="0">
                <a:pos x="3192" y="163"/>
              </a:cxn>
              <a:cxn ang="0">
                <a:pos x="3468" y="37"/>
              </a:cxn>
              <a:cxn ang="0">
                <a:pos x="3738" y="151"/>
              </a:cxn>
              <a:cxn ang="0">
                <a:pos x="4002" y="49"/>
              </a:cxn>
              <a:cxn ang="0">
                <a:pos x="4278" y="199"/>
              </a:cxn>
              <a:cxn ang="0">
                <a:pos x="4512" y="67"/>
              </a:cxn>
              <a:cxn ang="0">
                <a:pos x="4722" y="217"/>
              </a:cxn>
              <a:cxn ang="0">
                <a:pos x="4524" y="421"/>
              </a:cxn>
              <a:cxn ang="0">
                <a:pos x="4260" y="529"/>
              </a:cxn>
              <a:cxn ang="0">
                <a:pos x="3972" y="451"/>
              </a:cxn>
              <a:cxn ang="0">
                <a:pos x="3702" y="529"/>
              </a:cxn>
              <a:cxn ang="0">
                <a:pos x="3438" y="457"/>
              </a:cxn>
              <a:cxn ang="0">
                <a:pos x="3186" y="559"/>
              </a:cxn>
              <a:cxn ang="0">
                <a:pos x="2916" y="493"/>
              </a:cxn>
              <a:cxn ang="0">
                <a:pos x="2628" y="547"/>
              </a:cxn>
              <a:cxn ang="0">
                <a:pos x="2370" y="469"/>
              </a:cxn>
              <a:cxn ang="0">
                <a:pos x="2094" y="559"/>
              </a:cxn>
              <a:cxn ang="0">
                <a:pos x="1812" y="499"/>
              </a:cxn>
              <a:cxn ang="0">
                <a:pos x="1554" y="481"/>
              </a:cxn>
              <a:cxn ang="0">
                <a:pos x="1296" y="559"/>
              </a:cxn>
              <a:cxn ang="0">
                <a:pos x="1032" y="469"/>
              </a:cxn>
              <a:cxn ang="0">
                <a:pos x="774" y="535"/>
              </a:cxn>
              <a:cxn ang="0">
                <a:pos x="516" y="493"/>
              </a:cxn>
              <a:cxn ang="0">
                <a:pos x="252" y="571"/>
              </a:cxn>
              <a:cxn ang="0">
                <a:pos x="18" y="715"/>
              </a:cxn>
              <a:cxn ang="0">
                <a:pos x="144" y="937"/>
              </a:cxn>
              <a:cxn ang="0">
                <a:pos x="420" y="877"/>
              </a:cxn>
              <a:cxn ang="0">
                <a:pos x="696" y="847"/>
              </a:cxn>
              <a:cxn ang="0">
                <a:pos x="966" y="787"/>
              </a:cxn>
              <a:cxn ang="0">
                <a:pos x="1242" y="871"/>
              </a:cxn>
            </a:cxnLst>
            <a:rect l="0" t="0" r="r" b="b"/>
            <a:pathLst>
              <a:path w="4724" h="964">
                <a:moveTo>
                  <a:pt x="42" y="115"/>
                </a:moveTo>
                <a:cubicBezTo>
                  <a:pt x="139" y="67"/>
                  <a:pt x="236" y="19"/>
                  <a:pt x="324" y="19"/>
                </a:cubicBezTo>
                <a:cubicBezTo>
                  <a:pt x="412" y="19"/>
                  <a:pt x="483" y="116"/>
                  <a:pt x="570" y="115"/>
                </a:cubicBezTo>
                <a:cubicBezTo>
                  <a:pt x="657" y="114"/>
                  <a:pt x="754" y="3"/>
                  <a:pt x="846" y="13"/>
                </a:cubicBezTo>
                <a:cubicBezTo>
                  <a:pt x="938" y="23"/>
                  <a:pt x="1036" y="177"/>
                  <a:pt x="1122" y="175"/>
                </a:cubicBezTo>
                <a:cubicBezTo>
                  <a:pt x="1208" y="173"/>
                  <a:pt x="1283" y="2"/>
                  <a:pt x="1362" y="1"/>
                </a:cubicBezTo>
                <a:cubicBezTo>
                  <a:pt x="1441" y="0"/>
                  <a:pt x="1513" y="164"/>
                  <a:pt x="1596" y="169"/>
                </a:cubicBezTo>
                <a:cubicBezTo>
                  <a:pt x="1679" y="174"/>
                  <a:pt x="1770" y="34"/>
                  <a:pt x="1860" y="31"/>
                </a:cubicBezTo>
                <a:cubicBezTo>
                  <a:pt x="1950" y="28"/>
                  <a:pt x="2035" y="150"/>
                  <a:pt x="2136" y="151"/>
                </a:cubicBezTo>
                <a:cubicBezTo>
                  <a:pt x="2237" y="152"/>
                  <a:pt x="2373" y="31"/>
                  <a:pt x="2466" y="37"/>
                </a:cubicBezTo>
                <a:cubicBezTo>
                  <a:pt x="2559" y="43"/>
                  <a:pt x="2612" y="188"/>
                  <a:pt x="2694" y="187"/>
                </a:cubicBezTo>
                <a:cubicBezTo>
                  <a:pt x="2776" y="186"/>
                  <a:pt x="2875" y="35"/>
                  <a:pt x="2958" y="31"/>
                </a:cubicBezTo>
                <a:cubicBezTo>
                  <a:pt x="3041" y="27"/>
                  <a:pt x="3107" y="162"/>
                  <a:pt x="3192" y="163"/>
                </a:cubicBezTo>
                <a:cubicBezTo>
                  <a:pt x="3277" y="164"/>
                  <a:pt x="3377" y="39"/>
                  <a:pt x="3468" y="37"/>
                </a:cubicBezTo>
                <a:cubicBezTo>
                  <a:pt x="3559" y="35"/>
                  <a:pt x="3649" y="149"/>
                  <a:pt x="3738" y="151"/>
                </a:cubicBezTo>
                <a:cubicBezTo>
                  <a:pt x="3827" y="153"/>
                  <a:pt x="3912" y="41"/>
                  <a:pt x="4002" y="49"/>
                </a:cubicBezTo>
                <a:cubicBezTo>
                  <a:pt x="4092" y="57"/>
                  <a:pt x="4193" y="196"/>
                  <a:pt x="4278" y="199"/>
                </a:cubicBezTo>
                <a:cubicBezTo>
                  <a:pt x="4363" y="202"/>
                  <a:pt x="4438" y="64"/>
                  <a:pt x="4512" y="67"/>
                </a:cubicBezTo>
                <a:cubicBezTo>
                  <a:pt x="4586" y="70"/>
                  <a:pt x="4720" y="158"/>
                  <a:pt x="4722" y="217"/>
                </a:cubicBezTo>
                <a:cubicBezTo>
                  <a:pt x="4724" y="276"/>
                  <a:pt x="4601" y="369"/>
                  <a:pt x="4524" y="421"/>
                </a:cubicBezTo>
                <a:cubicBezTo>
                  <a:pt x="4447" y="473"/>
                  <a:pt x="4352" y="524"/>
                  <a:pt x="4260" y="529"/>
                </a:cubicBezTo>
                <a:cubicBezTo>
                  <a:pt x="4168" y="534"/>
                  <a:pt x="4065" y="451"/>
                  <a:pt x="3972" y="451"/>
                </a:cubicBezTo>
                <a:cubicBezTo>
                  <a:pt x="3879" y="451"/>
                  <a:pt x="3791" y="528"/>
                  <a:pt x="3702" y="529"/>
                </a:cubicBezTo>
                <a:cubicBezTo>
                  <a:pt x="3613" y="530"/>
                  <a:pt x="3524" y="452"/>
                  <a:pt x="3438" y="457"/>
                </a:cubicBezTo>
                <a:cubicBezTo>
                  <a:pt x="3352" y="462"/>
                  <a:pt x="3273" y="553"/>
                  <a:pt x="3186" y="559"/>
                </a:cubicBezTo>
                <a:cubicBezTo>
                  <a:pt x="3099" y="565"/>
                  <a:pt x="3009" y="495"/>
                  <a:pt x="2916" y="493"/>
                </a:cubicBezTo>
                <a:cubicBezTo>
                  <a:pt x="2823" y="491"/>
                  <a:pt x="2719" y="551"/>
                  <a:pt x="2628" y="547"/>
                </a:cubicBezTo>
                <a:cubicBezTo>
                  <a:pt x="2537" y="543"/>
                  <a:pt x="2459" y="467"/>
                  <a:pt x="2370" y="469"/>
                </a:cubicBezTo>
                <a:cubicBezTo>
                  <a:pt x="2281" y="471"/>
                  <a:pt x="2187" y="554"/>
                  <a:pt x="2094" y="559"/>
                </a:cubicBezTo>
                <a:cubicBezTo>
                  <a:pt x="2001" y="564"/>
                  <a:pt x="1902" y="512"/>
                  <a:pt x="1812" y="499"/>
                </a:cubicBezTo>
                <a:cubicBezTo>
                  <a:pt x="1722" y="486"/>
                  <a:pt x="1640" y="471"/>
                  <a:pt x="1554" y="481"/>
                </a:cubicBezTo>
                <a:cubicBezTo>
                  <a:pt x="1468" y="491"/>
                  <a:pt x="1383" y="561"/>
                  <a:pt x="1296" y="559"/>
                </a:cubicBezTo>
                <a:cubicBezTo>
                  <a:pt x="1209" y="557"/>
                  <a:pt x="1119" y="473"/>
                  <a:pt x="1032" y="469"/>
                </a:cubicBezTo>
                <a:cubicBezTo>
                  <a:pt x="945" y="465"/>
                  <a:pt x="860" y="531"/>
                  <a:pt x="774" y="535"/>
                </a:cubicBezTo>
                <a:cubicBezTo>
                  <a:pt x="688" y="539"/>
                  <a:pt x="603" y="487"/>
                  <a:pt x="516" y="493"/>
                </a:cubicBezTo>
                <a:cubicBezTo>
                  <a:pt x="429" y="499"/>
                  <a:pt x="335" y="534"/>
                  <a:pt x="252" y="571"/>
                </a:cubicBezTo>
                <a:cubicBezTo>
                  <a:pt x="169" y="608"/>
                  <a:pt x="36" y="654"/>
                  <a:pt x="18" y="715"/>
                </a:cubicBezTo>
                <a:cubicBezTo>
                  <a:pt x="0" y="776"/>
                  <a:pt x="77" y="910"/>
                  <a:pt x="144" y="937"/>
                </a:cubicBezTo>
                <a:cubicBezTo>
                  <a:pt x="211" y="964"/>
                  <a:pt x="328" y="892"/>
                  <a:pt x="420" y="877"/>
                </a:cubicBezTo>
                <a:cubicBezTo>
                  <a:pt x="512" y="862"/>
                  <a:pt x="605" y="862"/>
                  <a:pt x="696" y="847"/>
                </a:cubicBezTo>
                <a:cubicBezTo>
                  <a:pt x="787" y="832"/>
                  <a:pt x="875" y="783"/>
                  <a:pt x="966" y="787"/>
                </a:cubicBezTo>
                <a:cubicBezTo>
                  <a:pt x="1057" y="791"/>
                  <a:pt x="1198" y="857"/>
                  <a:pt x="1242" y="871"/>
                </a:cubicBezTo>
              </a:path>
            </a:pathLst>
          </a:custGeom>
          <a:noFill/>
          <a:ln w="762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s-ES_tradnl" sz="1600"/>
          </a:p>
        </p:txBody>
      </p:sp>
      <p:sp>
        <p:nvSpPr>
          <p:cNvPr id="460803" name="Freeform 3"/>
          <p:cNvSpPr>
            <a:spLocks/>
          </p:cNvSpPr>
          <p:nvPr/>
        </p:nvSpPr>
        <p:spPr bwMode="auto">
          <a:xfrm>
            <a:off x="1044342" y="2174698"/>
            <a:ext cx="7500938" cy="892175"/>
          </a:xfrm>
          <a:custGeom>
            <a:avLst/>
            <a:gdLst/>
            <a:ahLst/>
            <a:cxnLst>
              <a:cxn ang="0">
                <a:pos x="0" y="106"/>
              </a:cxn>
              <a:cxn ang="0">
                <a:pos x="288" y="4"/>
              </a:cxn>
              <a:cxn ang="0">
                <a:pos x="558" y="100"/>
              </a:cxn>
              <a:cxn ang="0">
                <a:pos x="822" y="4"/>
              </a:cxn>
              <a:cxn ang="0">
                <a:pos x="1092" y="124"/>
              </a:cxn>
              <a:cxn ang="0">
                <a:pos x="1344" y="4"/>
              </a:cxn>
              <a:cxn ang="0">
                <a:pos x="1614" y="142"/>
              </a:cxn>
              <a:cxn ang="0">
                <a:pos x="1890" y="22"/>
              </a:cxn>
              <a:cxn ang="0">
                <a:pos x="2136" y="130"/>
              </a:cxn>
              <a:cxn ang="0">
                <a:pos x="2418" y="22"/>
              </a:cxn>
              <a:cxn ang="0">
                <a:pos x="2724" y="196"/>
              </a:cxn>
              <a:cxn ang="0">
                <a:pos x="2892" y="16"/>
              </a:cxn>
              <a:cxn ang="0">
                <a:pos x="3138" y="100"/>
              </a:cxn>
              <a:cxn ang="0">
                <a:pos x="3246" y="112"/>
              </a:cxn>
              <a:cxn ang="0">
                <a:pos x="3486" y="28"/>
              </a:cxn>
              <a:cxn ang="0">
                <a:pos x="3714" y="118"/>
              </a:cxn>
              <a:cxn ang="0">
                <a:pos x="4008" y="46"/>
              </a:cxn>
              <a:cxn ang="0">
                <a:pos x="4260" y="142"/>
              </a:cxn>
              <a:cxn ang="0">
                <a:pos x="4590" y="58"/>
              </a:cxn>
              <a:cxn ang="0">
                <a:pos x="4722" y="220"/>
              </a:cxn>
              <a:cxn ang="0">
                <a:pos x="4572" y="388"/>
              </a:cxn>
              <a:cxn ang="0">
                <a:pos x="4266" y="496"/>
              </a:cxn>
              <a:cxn ang="0">
                <a:pos x="3984" y="412"/>
              </a:cxn>
              <a:cxn ang="0">
                <a:pos x="3732" y="496"/>
              </a:cxn>
              <a:cxn ang="0">
                <a:pos x="3462" y="406"/>
              </a:cxn>
              <a:cxn ang="0">
                <a:pos x="3222" y="520"/>
              </a:cxn>
              <a:cxn ang="0">
                <a:pos x="2922" y="460"/>
              </a:cxn>
              <a:cxn ang="0">
                <a:pos x="2628" y="496"/>
              </a:cxn>
              <a:cxn ang="0">
                <a:pos x="2358" y="424"/>
              </a:cxn>
              <a:cxn ang="0">
                <a:pos x="2118" y="526"/>
              </a:cxn>
              <a:cxn ang="0">
                <a:pos x="1818" y="460"/>
              </a:cxn>
              <a:cxn ang="0">
                <a:pos x="1560" y="562"/>
              </a:cxn>
            </a:cxnLst>
            <a:rect l="0" t="0" r="r" b="b"/>
            <a:pathLst>
              <a:path w="4725" h="562">
                <a:moveTo>
                  <a:pt x="0" y="106"/>
                </a:moveTo>
                <a:cubicBezTo>
                  <a:pt x="97" y="55"/>
                  <a:pt x="195" y="5"/>
                  <a:pt x="288" y="4"/>
                </a:cubicBezTo>
                <a:cubicBezTo>
                  <a:pt x="381" y="3"/>
                  <a:pt x="469" y="100"/>
                  <a:pt x="558" y="100"/>
                </a:cubicBezTo>
                <a:cubicBezTo>
                  <a:pt x="647" y="100"/>
                  <a:pt x="733" y="0"/>
                  <a:pt x="822" y="4"/>
                </a:cubicBezTo>
                <a:cubicBezTo>
                  <a:pt x="911" y="8"/>
                  <a:pt x="1005" y="124"/>
                  <a:pt x="1092" y="124"/>
                </a:cubicBezTo>
                <a:cubicBezTo>
                  <a:pt x="1179" y="124"/>
                  <a:pt x="1257" y="1"/>
                  <a:pt x="1344" y="4"/>
                </a:cubicBezTo>
                <a:cubicBezTo>
                  <a:pt x="1431" y="7"/>
                  <a:pt x="1523" y="139"/>
                  <a:pt x="1614" y="142"/>
                </a:cubicBezTo>
                <a:cubicBezTo>
                  <a:pt x="1705" y="145"/>
                  <a:pt x="1803" y="24"/>
                  <a:pt x="1890" y="22"/>
                </a:cubicBezTo>
                <a:cubicBezTo>
                  <a:pt x="1977" y="20"/>
                  <a:pt x="2048" y="130"/>
                  <a:pt x="2136" y="130"/>
                </a:cubicBezTo>
                <a:cubicBezTo>
                  <a:pt x="2224" y="130"/>
                  <a:pt x="2320" y="11"/>
                  <a:pt x="2418" y="22"/>
                </a:cubicBezTo>
                <a:cubicBezTo>
                  <a:pt x="2516" y="33"/>
                  <a:pt x="2645" y="197"/>
                  <a:pt x="2724" y="196"/>
                </a:cubicBezTo>
                <a:cubicBezTo>
                  <a:pt x="2803" y="195"/>
                  <a:pt x="2823" y="32"/>
                  <a:pt x="2892" y="16"/>
                </a:cubicBezTo>
                <a:cubicBezTo>
                  <a:pt x="2961" y="0"/>
                  <a:pt x="3079" y="84"/>
                  <a:pt x="3138" y="100"/>
                </a:cubicBezTo>
                <a:cubicBezTo>
                  <a:pt x="3197" y="116"/>
                  <a:pt x="3188" y="124"/>
                  <a:pt x="3246" y="112"/>
                </a:cubicBezTo>
                <a:cubicBezTo>
                  <a:pt x="3304" y="100"/>
                  <a:pt x="3408" y="27"/>
                  <a:pt x="3486" y="28"/>
                </a:cubicBezTo>
                <a:cubicBezTo>
                  <a:pt x="3564" y="29"/>
                  <a:pt x="3627" y="115"/>
                  <a:pt x="3714" y="118"/>
                </a:cubicBezTo>
                <a:cubicBezTo>
                  <a:pt x="3801" y="121"/>
                  <a:pt x="3917" y="42"/>
                  <a:pt x="4008" y="46"/>
                </a:cubicBezTo>
                <a:cubicBezTo>
                  <a:pt x="4099" y="50"/>
                  <a:pt x="4163" y="140"/>
                  <a:pt x="4260" y="142"/>
                </a:cubicBezTo>
                <a:cubicBezTo>
                  <a:pt x="4357" y="144"/>
                  <a:pt x="4513" y="45"/>
                  <a:pt x="4590" y="58"/>
                </a:cubicBezTo>
                <a:cubicBezTo>
                  <a:pt x="4667" y="71"/>
                  <a:pt x="4725" y="165"/>
                  <a:pt x="4722" y="220"/>
                </a:cubicBezTo>
                <a:cubicBezTo>
                  <a:pt x="4719" y="275"/>
                  <a:pt x="4648" y="342"/>
                  <a:pt x="4572" y="388"/>
                </a:cubicBezTo>
                <a:cubicBezTo>
                  <a:pt x="4496" y="434"/>
                  <a:pt x="4364" y="492"/>
                  <a:pt x="4266" y="496"/>
                </a:cubicBezTo>
                <a:cubicBezTo>
                  <a:pt x="4168" y="500"/>
                  <a:pt x="4073" y="412"/>
                  <a:pt x="3984" y="412"/>
                </a:cubicBezTo>
                <a:cubicBezTo>
                  <a:pt x="3895" y="412"/>
                  <a:pt x="3819" y="497"/>
                  <a:pt x="3732" y="496"/>
                </a:cubicBezTo>
                <a:cubicBezTo>
                  <a:pt x="3645" y="495"/>
                  <a:pt x="3547" y="402"/>
                  <a:pt x="3462" y="406"/>
                </a:cubicBezTo>
                <a:cubicBezTo>
                  <a:pt x="3377" y="410"/>
                  <a:pt x="3312" y="511"/>
                  <a:pt x="3222" y="520"/>
                </a:cubicBezTo>
                <a:cubicBezTo>
                  <a:pt x="3132" y="529"/>
                  <a:pt x="3021" y="464"/>
                  <a:pt x="2922" y="460"/>
                </a:cubicBezTo>
                <a:cubicBezTo>
                  <a:pt x="2823" y="456"/>
                  <a:pt x="2722" y="502"/>
                  <a:pt x="2628" y="496"/>
                </a:cubicBezTo>
                <a:cubicBezTo>
                  <a:pt x="2534" y="490"/>
                  <a:pt x="2443" y="419"/>
                  <a:pt x="2358" y="424"/>
                </a:cubicBezTo>
                <a:cubicBezTo>
                  <a:pt x="2273" y="429"/>
                  <a:pt x="2208" y="520"/>
                  <a:pt x="2118" y="526"/>
                </a:cubicBezTo>
                <a:cubicBezTo>
                  <a:pt x="2028" y="532"/>
                  <a:pt x="1911" y="454"/>
                  <a:pt x="1818" y="460"/>
                </a:cubicBezTo>
                <a:cubicBezTo>
                  <a:pt x="1725" y="466"/>
                  <a:pt x="1603" y="545"/>
                  <a:pt x="1560" y="562"/>
                </a:cubicBezTo>
              </a:path>
            </a:pathLst>
          </a:custGeom>
          <a:noFill/>
          <a:ln w="762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s-ES_tradnl" sz="1600"/>
          </a:p>
        </p:txBody>
      </p:sp>
      <p:sp>
        <p:nvSpPr>
          <p:cNvPr id="460805" name="Oval 5"/>
          <p:cNvSpPr>
            <a:spLocks noChangeArrowheads="1"/>
          </p:cNvSpPr>
          <p:nvPr/>
        </p:nvSpPr>
        <p:spPr bwMode="auto">
          <a:xfrm>
            <a:off x="969963" y="4149448"/>
            <a:ext cx="385762" cy="352425"/>
          </a:xfrm>
          <a:prstGeom prst="ellipse">
            <a:avLst/>
          </a:prstGeom>
          <a:solidFill>
            <a:srgbClr val="33CCCC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Y</a:t>
            </a:r>
          </a:p>
        </p:txBody>
      </p:sp>
      <p:sp>
        <p:nvSpPr>
          <p:cNvPr id="460806" name="Oval 6"/>
          <p:cNvSpPr>
            <a:spLocks noChangeArrowheads="1"/>
          </p:cNvSpPr>
          <p:nvPr/>
        </p:nvSpPr>
        <p:spPr bwMode="blackWhite">
          <a:xfrm>
            <a:off x="1393825" y="3989110"/>
            <a:ext cx="385763" cy="352425"/>
          </a:xfrm>
          <a:prstGeom prst="ellipse">
            <a:avLst/>
          </a:prstGeom>
          <a:solidFill>
            <a:srgbClr val="FF0000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A</a:t>
            </a:r>
          </a:p>
        </p:txBody>
      </p:sp>
      <p:sp>
        <p:nvSpPr>
          <p:cNvPr id="460807" name="Oval 7"/>
          <p:cNvSpPr>
            <a:spLocks noChangeArrowheads="1"/>
          </p:cNvSpPr>
          <p:nvPr/>
        </p:nvSpPr>
        <p:spPr bwMode="blackWhite">
          <a:xfrm>
            <a:off x="1817688" y="4149448"/>
            <a:ext cx="384175" cy="352425"/>
          </a:xfrm>
          <a:prstGeom prst="ellipse">
            <a:avLst/>
          </a:prstGeom>
          <a:solidFill>
            <a:srgbClr val="FF0000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E</a:t>
            </a:r>
          </a:p>
        </p:txBody>
      </p:sp>
      <p:sp>
        <p:nvSpPr>
          <p:cNvPr id="460808" name="Oval 8"/>
          <p:cNvSpPr>
            <a:spLocks noChangeArrowheads="1"/>
          </p:cNvSpPr>
          <p:nvPr/>
        </p:nvSpPr>
        <p:spPr bwMode="auto">
          <a:xfrm>
            <a:off x="2241550" y="4004985"/>
            <a:ext cx="384175" cy="352425"/>
          </a:xfrm>
          <a:prstGeom prst="ellipse">
            <a:avLst/>
          </a:prstGeom>
          <a:solidFill>
            <a:schemeClr val="folHlink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>
                <a:solidFill>
                  <a:schemeClr val="bg1"/>
                </a:solidFill>
              </a:rPr>
              <a:t>G</a:t>
            </a:r>
          </a:p>
        </p:txBody>
      </p:sp>
      <p:sp>
        <p:nvSpPr>
          <p:cNvPr id="460809" name="Oval 9"/>
          <p:cNvSpPr>
            <a:spLocks noChangeArrowheads="1"/>
          </p:cNvSpPr>
          <p:nvPr/>
        </p:nvSpPr>
        <p:spPr bwMode="auto">
          <a:xfrm>
            <a:off x="2646363" y="4197073"/>
            <a:ext cx="385762" cy="352425"/>
          </a:xfrm>
          <a:prstGeom prst="ellipse">
            <a:avLst/>
          </a:prstGeom>
          <a:solidFill>
            <a:schemeClr val="folHlink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460810" name="Oval 10"/>
          <p:cNvSpPr>
            <a:spLocks noChangeArrowheads="1"/>
          </p:cNvSpPr>
          <p:nvPr/>
        </p:nvSpPr>
        <p:spPr bwMode="auto">
          <a:xfrm>
            <a:off x="3070225" y="4020860"/>
            <a:ext cx="384175" cy="352425"/>
          </a:xfrm>
          <a:prstGeom prst="ellipse">
            <a:avLst/>
          </a:prstGeom>
          <a:solidFill>
            <a:schemeClr val="folHlink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>
                <a:solidFill>
                  <a:schemeClr val="bg1"/>
                </a:solidFill>
              </a:rPr>
              <a:t>F</a:t>
            </a:r>
          </a:p>
        </p:txBody>
      </p:sp>
      <p:sp>
        <p:nvSpPr>
          <p:cNvPr id="460811" name="Oval 11"/>
          <p:cNvSpPr>
            <a:spLocks noChangeArrowheads="1"/>
          </p:cNvSpPr>
          <p:nvPr/>
        </p:nvSpPr>
        <p:spPr bwMode="auto">
          <a:xfrm>
            <a:off x="3476625" y="4197073"/>
            <a:ext cx="384175" cy="352425"/>
          </a:xfrm>
          <a:prstGeom prst="ellipse">
            <a:avLst/>
          </a:prstGeom>
          <a:solidFill>
            <a:srgbClr val="33CCCC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I</a:t>
            </a:r>
          </a:p>
        </p:txBody>
      </p:sp>
      <p:sp>
        <p:nvSpPr>
          <p:cNvPr id="460812" name="Oval 12"/>
          <p:cNvSpPr>
            <a:spLocks noChangeArrowheads="1"/>
          </p:cNvSpPr>
          <p:nvPr/>
        </p:nvSpPr>
        <p:spPr bwMode="auto">
          <a:xfrm>
            <a:off x="3898900" y="4036735"/>
            <a:ext cx="385763" cy="352425"/>
          </a:xfrm>
          <a:prstGeom prst="ellipse">
            <a:avLst/>
          </a:prstGeom>
          <a:solidFill>
            <a:schemeClr val="folHlink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460813" name="Oval 13"/>
          <p:cNvSpPr>
            <a:spLocks noChangeArrowheads="1"/>
          </p:cNvSpPr>
          <p:nvPr/>
        </p:nvSpPr>
        <p:spPr bwMode="auto">
          <a:xfrm>
            <a:off x="4322763" y="4197073"/>
            <a:ext cx="385762" cy="352425"/>
          </a:xfrm>
          <a:prstGeom prst="ellipse">
            <a:avLst/>
          </a:prstGeom>
          <a:solidFill>
            <a:schemeClr val="folHlink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460814" name="Oval 14"/>
          <p:cNvSpPr>
            <a:spLocks noChangeArrowheads="1"/>
          </p:cNvSpPr>
          <p:nvPr/>
        </p:nvSpPr>
        <p:spPr bwMode="auto">
          <a:xfrm>
            <a:off x="4746625" y="4052610"/>
            <a:ext cx="384175" cy="352425"/>
          </a:xfrm>
          <a:prstGeom prst="ellipse">
            <a:avLst/>
          </a:prstGeom>
          <a:solidFill>
            <a:schemeClr val="folHlink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>
                <a:solidFill>
                  <a:schemeClr val="bg1"/>
                </a:solidFill>
              </a:rPr>
              <a:t>Y</a:t>
            </a:r>
          </a:p>
        </p:txBody>
      </p:sp>
      <p:sp>
        <p:nvSpPr>
          <p:cNvPr id="460815" name="Oval 15"/>
          <p:cNvSpPr>
            <a:spLocks noChangeArrowheads="1"/>
          </p:cNvSpPr>
          <p:nvPr/>
        </p:nvSpPr>
        <p:spPr bwMode="auto">
          <a:xfrm>
            <a:off x="5151438" y="4244698"/>
            <a:ext cx="385762" cy="352425"/>
          </a:xfrm>
          <a:prstGeom prst="ellipse">
            <a:avLst/>
          </a:prstGeom>
          <a:solidFill>
            <a:schemeClr val="folHlink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460816" name="Oval 16"/>
          <p:cNvSpPr>
            <a:spLocks noChangeArrowheads="1"/>
          </p:cNvSpPr>
          <p:nvPr/>
        </p:nvSpPr>
        <p:spPr bwMode="auto">
          <a:xfrm>
            <a:off x="5575300" y="4036735"/>
            <a:ext cx="385763" cy="352425"/>
          </a:xfrm>
          <a:prstGeom prst="ellipse">
            <a:avLst/>
          </a:prstGeom>
          <a:solidFill>
            <a:srgbClr val="33CCCC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I</a:t>
            </a:r>
          </a:p>
        </p:txBody>
      </p:sp>
      <p:sp>
        <p:nvSpPr>
          <p:cNvPr id="460817" name="Oval 17"/>
          <p:cNvSpPr>
            <a:spLocks noChangeArrowheads="1"/>
          </p:cNvSpPr>
          <p:nvPr/>
        </p:nvSpPr>
        <p:spPr bwMode="auto">
          <a:xfrm>
            <a:off x="5981700" y="4212948"/>
            <a:ext cx="384175" cy="352425"/>
          </a:xfrm>
          <a:prstGeom prst="ellipse">
            <a:avLst/>
          </a:prstGeom>
          <a:solidFill>
            <a:srgbClr val="33CCCC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A</a:t>
            </a:r>
          </a:p>
        </p:txBody>
      </p:sp>
      <p:sp>
        <p:nvSpPr>
          <p:cNvPr id="460818" name="Oval 18"/>
          <p:cNvSpPr>
            <a:spLocks noChangeArrowheads="1"/>
          </p:cNvSpPr>
          <p:nvPr/>
        </p:nvSpPr>
        <p:spPr bwMode="auto">
          <a:xfrm>
            <a:off x="6403975" y="4052610"/>
            <a:ext cx="385763" cy="352425"/>
          </a:xfrm>
          <a:prstGeom prst="ellipse">
            <a:avLst/>
          </a:prstGeom>
          <a:solidFill>
            <a:srgbClr val="33CCCC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M</a:t>
            </a:r>
          </a:p>
        </p:txBody>
      </p:sp>
      <p:sp>
        <p:nvSpPr>
          <p:cNvPr id="460819" name="Oval 19"/>
          <p:cNvSpPr>
            <a:spLocks noChangeArrowheads="1"/>
          </p:cNvSpPr>
          <p:nvPr/>
        </p:nvSpPr>
        <p:spPr bwMode="auto">
          <a:xfrm>
            <a:off x="6827838" y="4212948"/>
            <a:ext cx="385762" cy="352425"/>
          </a:xfrm>
          <a:prstGeom prst="ellipse">
            <a:avLst/>
          </a:prstGeom>
          <a:solidFill>
            <a:schemeClr val="folHlink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460820" name="Oval 20"/>
          <p:cNvSpPr>
            <a:spLocks noChangeArrowheads="1"/>
          </p:cNvSpPr>
          <p:nvPr/>
        </p:nvSpPr>
        <p:spPr bwMode="auto">
          <a:xfrm>
            <a:off x="7269163" y="4068485"/>
            <a:ext cx="385762" cy="352425"/>
          </a:xfrm>
          <a:prstGeom prst="ellipse">
            <a:avLst/>
          </a:prstGeom>
          <a:solidFill>
            <a:srgbClr val="33CCCC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K</a:t>
            </a:r>
          </a:p>
        </p:txBody>
      </p:sp>
      <p:sp>
        <p:nvSpPr>
          <p:cNvPr id="460821" name="Oval 21"/>
          <p:cNvSpPr>
            <a:spLocks noChangeArrowheads="1"/>
          </p:cNvSpPr>
          <p:nvPr/>
        </p:nvSpPr>
        <p:spPr bwMode="auto">
          <a:xfrm>
            <a:off x="7675563" y="4262160"/>
            <a:ext cx="384175" cy="350838"/>
          </a:xfrm>
          <a:prstGeom prst="ellipse">
            <a:avLst/>
          </a:prstGeom>
          <a:solidFill>
            <a:srgbClr val="33CCCC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I</a:t>
            </a:r>
          </a:p>
        </p:txBody>
      </p:sp>
      <p:sp>
        <p:nvSpPr>
          <p:cNvPr id="460822" name="Oval 22"/>
          <p:cNvSpPr>
            <a:spLocks noChangeArrowheads="1"/>
          </p:cNvSpPr>
          <p:nvPr/>
        </p:nvSpPr>
        <p:spPr bwMode="auto">
          <a:xfrm>
            <a:off x="8097838" y="4085948"/>
            <a:ext cx="385762" cy="350837"/>
          </a:xfrm>
          <a:prstGeom prst="ellipse">
            <a:avLst/>
          </a:prstGeom>
          <a:solidFill>
            <a:srgbClr val="33CCCC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H</a:t>
            </a:r>
          </a:p>
        </p:txBody>
      </p:sp>
      <p:sp>
        <p:nvSpPr>
          <p:cNvPr id="460823" name="Oval 23"/>
          <p:cNvSpPr>
            <a:spLocks noChangeArrowheads="1"/>
          </p:cNvSpPr>
          <p:nvPr/>
        </p:nvSpPr>
        <p:spPr bwMode="auto">
          <a:xfrm>
            <a:off x="8415338" y="4357410"/>
            <a:ext cx="385762" cy="352425"/>
          </a:xfrm>
          <a:prstGeom prst="ellipse">
            <a:avLst/>
          </a:prstGeom>
          <a:solidFill>
            <a:schemeClr val="folHlink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>
                <a:solidFill>
                  <a:schemeClr val="bg1"/>
                </a:solidFill>
              </a:rPr>
              <a:t>Q</a:t>
            </a:r>
          </a:p>
        </p:txBody>
      </p:sp>
      <p:sp>
        <p:nvSpPr>
          <p:cNvPr id="460824" name="Oval 24"/>
          <p:cNvSpPr>
            <a:spLocks noChangeArrowheads="1"/>
          </p:cNvSpPr>
          <p:nvPr/>
        </p:nvSpPr>
        <p:spPr bwMode="auto">
          <a:xfrm>
            <a:off x="8062913" y="4646335"/>
            <a:ext cx="385762" cy="352425"/>
          </a:xfrm>
          <a:prstGeom prst="ellipse">
            <a:avLst/>
          </a:prstGeom>
          <a:solidFill>
            <a:schemeClr val="folHlink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>
                <a:solidFill>
                  <a:schemeClr val="bg1"/>
                </a:solidFill>
              </a:rPr>
              <a:t>Q</a:t>
            </a:r>
          </a:p>
        </p:txBody>
      </p:sp>
      <p:sp>
        <p:nvSpPr>
          <p:cNvPr id="460825" name="Oval 25"/>
          <p:cNvSpPr>
            <a:spLocks noChangeArrowheads="1"/>
          </p:cNvSpPr>
          <p:nvPr/>
        </p:nvSpPr>
        <p:spPr bwMode="auto">
          <a:xfrm>
            <a:off x="7639050" y="4822548"/>
            <a:ext cx="385763" cy="352425"/>
          </a:xfrm>
          <a:prstGeom prst="ellipse">
            <a:avLst/>
          </a:prstGeom>
          <a:solidFill>
            <a:schemeClr val="folHlink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460826" name="Oval 26"/>
          <p:cNvSpPr>
            <a:spLocks noChangeArrowheads="1"/>
          </p:cNvSpPr>
          <p:nvPr/>
        </p:nvSpPr>
        <p:spPr bwMode="auto">
          <a:xfrm>
            <a:off x="7199313" y="4709835"/>
            <a:ext cx="384175" cy="352425"/>
          </a:xfrm>
          <a:prstGeom prst="ellipse">
            <a:avLst/>
          </a:prstGeom>
          <a:solidFill>
            <a:schemeClr val="folHlink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>
                <a:solidFill>
                  <a:schemeClr val="bg1"/>
                </a:solidFill>
              </a:rPr>
              <a:t>F</a:t>
            </a:r>
          </a:p>
        </p:txBody>
      </p:sp>
      <p:sp>
        <p:nvSpPr>
          <p:cNvPr id="460827" name="Oval 27"/>
          <p:cNvSpPr>
            <a:spLocks noChangeArrowheads="1"/>
          </p:cNvSpPr>
          <p:nvPr/>
        </p:nvSpPr>
        <p:spPr bwMode="auto">
          <a:xfrm>
            <a:off x="6775450" y="4806673"/>
            <a:ext cx="384175" cy="350837"/>
          </a:xfrm>
          <a:prstGeom prst="ellipse">
            <a:avLst/>
          </a:prstGeom>
          <a:solidFill>
            <a:schemeClr val="folHlink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>
                <a:solidFill>
                  <a:schemeClr val="bg1"/>
                </a:solidFill>
              </a:rPr>
              <a:t>V</a:t>
            </a:r>
          </a:p>
        </p:txBody>
      </p:sp>
      <p:sp>
        <p:nvSpPr>
          <p:cNvPr id="460828" name="Oval 28"/>
          <p:cNvSpPr>
            <a:spLocks noChangeArrowheads="1"/>
          </p:cNvSpPr>
          <p:nvPr/>
        </p:nvSpPr>
        <p:spPr bwMode="auto">
          <a:xfrm>
            <a:off x="6351588" y="4693960"/>
            <a:ext cx="385762" cy="352425"/>
          </a:xfrm>
          <a:prstGeom prst="ellipse">
            <a:avLst/>
          </a:prstGeom>
          <a:solidFill>
            <a:srgbClr val="33CCCC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N</a:t>
            </a:r>
          </a:p>
        </p:txBody>
      </p:sp>
      <p:sp>
        <p:nvSpPr>
          <p:cNvPr id="460829" name="Oval 29"/>
          <p:cNvSpPr>
            <a:spLocks noChangeArrowheads="1"/>
          </p:cNvSpPr>
          <p:nvPr/>
        </p:nvSpPr>
        <p:spPr bwMode="auto">
          <a:xfrm>
            <a:off x="5946775" y="4854298"/>
            <a:ext cx="384175" cy="352425"/>
          </a:xfrm>
          <a:prstGeom prst="ellipse">
            <a:avLst/>
          </a:prstGeom>
          <a:solidFill>
            <a:schemeClr val="folHlink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>
                <a:solidFill>
                  <a:schemeClr val="bg1"/>
                </a:solidFill>
              </a:rPr>
              <a:t>W</a:t>
            </a:r>
          </a:p>
        </p:txBody>
      </p:sp>
      <p:sp>
        <p:nvSpPr>
          <p:cNvPr id="460830" name="Oval 30"/>
          <p:cNvSpPr>
            <a:spLocks noChangeArrowheads="1"/>
          </p:cNvSpPr>
          <p:nvPr/>
        </p:nvSpPr>
        <p:spPr bwMode="auto">
          <a:xfrm>
            <a:off x="5505450" y="4757460"/>
            <a:ext cx="384175" cy="352425"/>
          </a:xfrm>
          <a:prstGeom prst="ellipse">
            <a:avLst/>
          </a:prstGeom>
          <a:solidFill>
            <a:schemeClr val="folHlink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>
                <a:solidFill>
                  <a:schemeClr val="bg1"/>
                </a:solidFill>
              </a:rPr>
              <a:t>L</a:t>
            </a:r>
          </a:p>
        </p:txBody>
      </p:sp>
      <p:sp>
        <p:nvSpPr>
          <p:cNvPr id="460831" name="Oval 31"/>
          <p:cNvSpPr>
            <a:spLocks noChangeArrowheads="1"/>
          </p:cNvSpPr>
          <p:nvPr/>
        </p:nvSpPr>
        <p:spPr bwMode="auto">
          <a:xfrm>
            <a:off x="5064125" y="4822548"/>
            <a:ext cx="384175" cy="352425"/>
          </a:xfrm>
          <a:prstGeom prst="ellipse">
            <a:avLst/>
          </a:prstGeom>
          <a:solidFill>
            <a:srgbClr val="33CCCC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L</a:t>
            </a:r>
          </a:p>
        </p:txBody>
      </p:sp>
      <p:sp>
        <p:nvSpPr>
          <p:cNvPr id="460832" name="Oval 32"/>
          <p:cNvSpPr>
            <a:spLocks noChangeArrowheads="1"/>
          </p:cNvSpPr>
          <p:nvPr/>
        </p:nvSpPr>
        <p:spPr bwMode="auto">
          <a:xfrm>
            <a:off x="4640263" y="4709835"/>
            <a:ext cx="385762" cy="352425"/>
          </a:xfrm>
          <a:prstGeom prst="ellipse">
            <a:avLst/>
          </a:prstGeom>
          <a:solidFill>
            <a:srgbClr val="33CCCC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A</a:t>
            </a:r>
          </a:p>
        </p:txBody>
      </p:sp>
      <p:sp>
        <p:nvSpPr>
          <p:cNvPr id="460833" name="Oval 33"/>
          <p:cNvSpPr>
            <a:spLocks noChangeArrowheads="1"/>
          </p:cNvSpPr>
          <p:nvPr/>
        </p:nvSpPr>
        <p:spPr bwMode="auto">
          <a:xfrm>
            <a:off x="4233863" y="4870173"/>
            <a:ext cx="385762" cy="352425"/>
          </a:xfrm>
          <a:prstGeom prst="ellipse">
            <a:avLst/>
          </a:prstGeom>
          <a:solidFill>
            <a:srgbClr val="33CCCC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Q</a:t>
            </a:r>
          </a:p>
        </p:txBody>
      </p:sp>
      <p:sp>
        <p:nvSpPr>
          <p:cNvPr id="460834" name="Oval 34"/>
          <p:cNvSpPr>
            <a:spLocks noChangeArrowheads="1"/>
          </p:cNvSpPr>
          <p:nvPr/>
        </p:nvSpPr>
        <p:spPr bwMode="auto">
          <a:xfrm>
            <a:off x="3794125" y="4773335"/>
            <a:ext cx="384175" cy="352425"/>
          </a:xfrm>
          <a:prstGeom prst="ellipse">
            <a:avLst/>
          </a:prstGeom>
          <a:solidFill>
            <a:srgbClr val="33CCCC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K</a:t>
            </a:r>
          </a:p>
        </p:txBody>
      </p:sp>
      <p:sp>
        <p:nvSpPr>
          <p:cNvPr id="460835" name="Oval 35"/>
          <p:cNvSpPr>
            <a:spLocks noChangeArrowheads="1"/>
          </p:cNvSpPr>
          <p:nvPr/>
        </p:nvSpPr>
        <p:spPr bwMode="auto">
          <a:xfrm>
            <a:off x="3370263" y="4725710"/>
            <a:ext cx="384175" cy="352425"/>
          </a:xfrm>
          <a:prstGeom prst="ellipse">
            <a:avLst/>
          </a:prstGeom>
          <a:solidFill>
            <a:srgbClr val="33CCCC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G</a:t>
            </a:r>
          </a:p>
        </p:txBody>
      </p:sp>
      <p:sp>
        <p:nvSpPr>
          <p:cNvPr id="460836" name="Oval 36"/>
          <p:cNvSpPr>
            <a:spLocks noChangeArrowheads="1"/>
          </p:cNvSpPr>
          <p:nvPr/>
        </p:nvSpPr>
        <p:spPr bwMode="auto">
          <a:xfrm>
            <a:off x="2963863" y="4838423"/>
            <a:ext cx="385762" cy="352425"/>
          </a:xfrm>
          <a:prstGeom prst="ellipse">
            <a:avLst/>
          </a:prstGeom>
          <a:solidFill>
            <a:srgbClr val="33CCCC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K</a:t>
            </a:r>
          </a:p>
        </p:txBody>
      </p:sp>
      <p:sp>
        <p:nvSpPr>
          <p:cNvPr id="460837" name="Oval 37"/>
          <p:cNvSpPr>
            <a:spLocks noChangeArrowheads="1"/>
          </p:cNvSpPr>
          <p:nvPr/>
        </p:nvSpPr>
        <p:spPr bwMode="auto">
          <a:xfrm>
            <a:off x="2540000" y="4709835"/>
            <a:ext cx="385763" cy="352425"/>
          </a:xfrm>
          <a:prstGeom prst="ellipse">
            <a:avLst/>
          </a:prstGeom>
          <a:solidFill>
            <a:srgbClr val="33CCCC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K</a:t>
            </a:r>
          </a:p>
        </p:txBody>
      </p:sp>
      <p:sp>
        <p:nvSpPr>
          <p:cNvPr id="460838" name="Oval 38"/>
          <p:cNvSpPr>
            <a:spLocks noChangeArrowheads="1"/>
          </p:cNvSpPr>
          <p:nvPr/>
        </p:nvSpPr>
        <p:spPr bwMode="auto">
          <a:xfrm>
            <a:off x="2117725" y="4806673"/>
            <a:ext cx="384175" cy="350837"/>
          </a:xfrm>
          <a:prstGeom prst="ellipse">
            <a:avLst/>
          </a:prstGeom>
          <a:solidFill>
            <a:srgbClr val="33CCCC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N</a:t>
            </a:r>
          </a:p>
        </p:txBody>
      </p:sp>
      <p:sp>
        <p:nvSpPr>
          <p:cNvPr id="460839" name="Oval 39"/>
          <p:cNvSpPr>
            <a:spLocks noChangeArrowheads="1"/>
          </p:cNvSpPr>
          <p:nvPr/>
        </p:nvSpPr>
        <p:spPr bwMode="auto">
          <a:xfrm>
            <a:off x="1693863" y="4757460"/>
            <a:ext cx="385762" cy="352425"/>
          </a:xfrm>
          <a:prstGeom prst="ellipse">
            <a:avLst/>
          </a:prstGeom>
          <a:solidFill>
            <a:srgbClr val="33CCCC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D</a:t>
            </a:r>
          </a:p>
        </p:txBody>
      </p:sp>
      <p:sp>
        <p:nvSpPr>
          <p:cNvPr id="460840" name="Oval 40"/>
          <p:cNvSpPr>
            <a:spLocks noChangeArrowheads="1"/>
          </p:cNvSpPr>
          <p:nvPr/>
        </p:nvSpPr>
        <p:spPr bwMode="auto">
          <a:xfrm>
            <a:off x="1287463" y="4870173"/>
            <a:ext cx="385762" cy="352425"/>
          </a:xfrm>
          <a:prstGeom prst="ellipse">
            <a:avLst/>
          </a:prstGeom>
          <a:solidFill>
            <a:srgbClr val="33CCCC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W</a:t>
            </a:r>
          </a:p>
        </p:txBody>
      </p:sp>
      <p:sp>
        <p:nvSpPr>
          <p:cNvPr id="460841" name="Oval 41"/>
          <p:cNvSpPr>
            <a:spLocks noChangeArrowheads="1"/>
          </p:cNvSpPr>
          <p:nvPr/>
        </p:nvSpPr>
        <p:spPr bwMode="auto">
          <a:xfrm>
            <a:off x="917575" y="5109885"/>
            <a:ext cx="385763" cy="352425"/>
          </a:xfrm>
          <a:prstGeom prst="ellipse">
            <a:avLst/>
          </a:prstGeom>
          <a:solidFill>
            <a:srgbClr val="33CCCC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K</a:t>
            </a:r>
          </a:p>
        </p:txBody>
      </p:sp>
      <p:sp>
        <p:nvSpPr>
          <p:cNvPr id="460842" name="Oval 42"/>
          <p:cNvSpPr>
            <a:spLocks noChangeArrowheads="1"/>
          </p:cNvSpPr>
          <p:nvPr/>
        </p:nvSpPr>
        <p:spPr bwMode="auto">
          <a:xfrm>
            <a:off x="1128713" y="5446435"/>
            <a:ext cx="385762" cy="352425"/>
          </a:xfrm>
          <a:prstGeom prst="ellipse">
            <a:avLst/>
          </a:prstGeom>
          <a:solidFill>
            <a:srgbClr val="33CCCC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H</a:t>
            </a:r>
          </a:p>
        </p:txBody>
      </p:sp>
      <p:sp>
        <p:nvSpPr>
          <p:cNvPr id="460843" name="Oval 43"/>
          <p:cNvSpPr>
            <a:spLocks noChangeArrowheads="1"/>
          </p:cNvSpPr>
          <p:nvPr/>
        </p:nvSpPr>
        <p:spPr bwMode="auto">
          <a:xfrm>
            <a:off x="1552575" y="5351185"/>
            <a:ext cx="385763" cy="350838"/>
          </a:xfrm>
          <a:prstGeom prst="ellipse">
            <a:avLst/>
          </a:prstGeom>
          <a:solidFill>
            <a:srgbClr val="33CCCC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N</a:t>
            </a:r>
          </a:p>
        </p:txBody>
      </p:sp>
      <p:sp>
        <p:nvSpPr>
          <p:cNvPr id="460844" name="Oval 44"/>
          <p:cNvSpPr>
            <a:spLocks noChangeArrowheads="1"/>
          </p:cNvSpPr>
          <p:nvPr/>
        </p:nvSpPr>
        <p:spPr bwMode="auto">
          <a:xfrm>
            <a:off x="2859088" y="5351185"/>
            <a:ext cx="384175" cy="350838"/>
          </a:xfrm>
          <a:prstGeom prst="ellipse">
            <a:avLst/>
          </a:prstGeom>
          <a:solidFill>
            <a:srgbClr val="33CCCC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Q</a:t>
            </a:r>
          </a:p>
        </p:txBody>
      </p:sp>
      <p:sp>
        <p:nvSpPr>
          <p:cNvPr id="460845" name="Oval 45"/>
          <p:cNvSpPr>
            <a:spLocks noChangeArrowheads="1"/>
          </p:cNvSpPr>
          <p:nvPr/>
        </p:nvSpPr>
        <p:spPr bwMode="auto">
          <a:xfrm>
            <a:off x="2435225" y="5222598"/>
            <a:ext cx="384175" cy="352425"/>
          </a:xfrm>
          <a:prstGeom prst="ellipse">
            <a:avLst/>
          </a:prstGeom>
          <a:solidFill>
            <a:srgbClr val="33CCCC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T</a:t>
            </a:r>
          </a:p>
        </p:txBody>
      </p:sp>
      <p:sp>
        <p:nvSpPr>
          <p:cNvPr id="460846" name="Oval 46"/>
          <p:cNvSpPr>
            <a:spLocks noChangeArrowheads="1"/>
          </p:cNvSpPr>
          <p:nvPr/>
        </p:nvSpPr>
        <p:spPr bwMode="auto">
          <a:xfrm>
            <a:off x="2011363" y="5317848"/>
            <a:ext cx="385762" cy="352425"/>
          </a:xfrm>
          <a:prstGeom prst="ellipse">
            <a:avLst/>
          </a:prstGeom>
          <a:solidFill>
            <a:srgbClr val="33CCCC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I</a:t>
            </a:r>
          </a:p>
        </p:txBody>
      </p:sp>
      <p:sp>
        <p:nvSpPr>
          <p:cNvPr id="460847" name="Text Box 47"/>
          <p:cNvSpPr txBox="1">
            <a:spLocks noChangeArrowheads="1"/>
          </p:cNvSpPr>
          <p:nvPr/>
        </p:nvSpPr>
        <p:spPr bwMode="auto">
          <a:xfrm>
            <a:off x="814289" y="3339303"/>
            <a:ext cx="3759299" cy="5693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kumimoji="1" lang="en-US" b="1" dirty="0">
                <a:solidFill>
                  <a:schemeClr val="tx2"/>
                </a:solidFill>
              </a:rPr>
              <a:t>GIP:</a:t>
            </a:r>
            <a:r>
              <a:rPr kumimoji="1" lang="en-US" b="1" dirty="0"/>
              <a:t> Gastric Inhibitory Polypeptide</a:t>
            </a:r>
          </a:p>
          <a:p>
            <a:pPr eaLnBrk="0" hangingPunct="0">
              <a:lnSpc>
                <a:spcPct val="80000"/>
              </a:lnSpc>
            </a:pPr>
            <a:r>
              <a:rPr kumimoji="1" lang="en-US" sz="1400" b="1" dirty="0"/>
              <a:t>Glucose-Dependent </a:t>
            </a:r>
            <a:r>
              <a:rPr kumimoji="1" lang="en-US" sz="1400" b="1" dirty="0" err="1"/>
              <a:t>Insulinotropic</a:t>
            </a:r>
            <a:r>
              <a:rPr kumimoji="1" lang="en-US" sz="1400" b="1" dirty="0"/>
              <a:t> Polypeptide</a:t>
            </a:r>
          </a:p>
        </p:txBody>
      </p:sp>
      <p:sp>
        <p:nvSpPr>
          <p:cNvPr id="460848" name="Oval 48"/>
          <p:cNvSpPr>
            <a:spLocks noChangeArrowheads="1"/>
          </p:cNvSpPr>
          <p:nvPr/>
        </p:nvSpPr>
        <p:spPr bwMode="auto">
          <a:xfrm>
            <a:off x="872892" y="2160411"/>
            <a:ext cx="393700" cy="330200"/>
          </a:xfrm>
          <a:prstGeom prst="ellipse">
            <a:avLst/>
          </a:prstGeom>
          <a:solidFill>
            <a:schemeClr val="folHlink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460849" name="Oval 49"/>
          <p:cNvSpPr>
            <a:spLocks noChangeArrowheads="1"/>
          </p:cNvSpPr>
          <p:nvPr/>
        </p:nvSpPr>
        <p:spPr bwMode="blackWhite">
          <a:xfrm>
            <a:off x="1301517" y="2009598"/>
            <a:ext cx="393700" cy="331788"/>
          </a:xfrm>
          <a:prstGeom prst="ellipse">
            <a:avLst/>
          </a:prstGeom>
          <a:solidFill>
            <a:srgbClr val="FF0000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A</a:t>
            </a:r>
          </a:p>
        </p:txBody>
      </p:sp>
      <p:sp>
        <p:nvSpPr>
          <p:cNvPr id="460850" name="Oval 50"/>
          <p:cNvSpPr>
            <a:spLocks noChangeArrowheads="1"/>
          </p:cNvSpPr>
          <p:nvPr/>
        </p:nvSpPr>
        <p:spPr bwMode="blackWhite">
          <a:xfrm>
            <a:off x="1731730" y="2160411"/>
            <a:ext cx="393700" cy="330200"/>
          </a:xfrm>
          <a:prstGeom prst="ellipse">
            <a:avLst/>
          </a:prstGeom>
          <a:solidFill>
            <a:srgbClr val="FF0000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E</a:t>
            </a:r>
          </a:p>
        </p:txBody>
      </p:sp>
      <p:sp>
        <p:nvSpPr>
          <p:cNvPr id="460851" name="Oval 51"/>
          <p:cNvSpPr>
            <a:spLocks noChangeArrowheads="1"/>
          </p:cNvSpPr>
          <p:nvPr/>
        </p:nvSpPr>
        <p:spPr bwMode="auto">
          <a:xfrm>
            <a:off x="2160355" y="2023886"/>
            <a:ext cx="393700" cy="331787"/>
          </a:xfrm>
          <a:prstGeom prst="ellipse">
            <a:avLst/>
          </a:prstGeom>
          <a:solidFill>
            <a:schemeClr val="folHlink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 dirty="0">
                <a:solidFill>
                  <a:schemeClr val="bg1"/>
                </a:solidFill>
              </a:rPr>
              <a:t>G</a:t>
            </a:r>
          </a:p>
        </p:txBody>
      </p:sp>
      <p:sp>
        <p:nvSpPr>
          <p:cNvPr id="460852" name="Oval 52"/>
          <p:cNvSpPr>
            <a:spLocks noChangeArrowheads="1"/>
          </p:cNvSpPr>
          <p:nvPr/>
        </p:nvSpPr>
        <p:spPr bwMode="auto">
          <a:xfrm>
            <a:off x="2573105" y="2204861"/>
            <a:ext cx="392112" cy="331787"/>
          </a:xfrm>
          <a:prstGeom prst="ellipse">
            <a:avLst/>
          </a:prstGeom>
          <a:solidFill>
            <a:schemeClr val="folHlink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460853" name="Oval 53"/>
          <p:cNvSpPr>
            <a:spLocks noChangeArrowheads="1"/>
          </p:cNvSpPr>
          <p:nvPr/>
        </p:nvSpPr>
        <p:spPr bwMode="auto">
          <a:xfrm>
            <a:off x="3001730" y="2039761"/>
            <a:ext cx="393700" cy="331787"/>
          </a:xfrm>
          <a:prstGeom prst="ellipse">
            <a:avLst/>
          </a:prstGeom>
          <a:solidFill>
            <a:schemeClr val="folHlink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 dirty="0">
                <a:solidFill>
                  <a:schemeClr val="bg1"/>
                </a:solidFill>
              </a:rPr>
              <a:t>F</a:t>
            </a:r>
          </a:p>
        </p:txBody>
      </p:sp>
      <p:sp>
        <p:nvSpPr>
          <p:cNvPr id="460854" name="Oval 54"/>
          <p:cNvSpPr>
            <a:spLocks noChangeArrowheads="1"/>
          </p:cNvSpPr>
          <p:nvPr/>
        </p:nvSpPr>
        <p:spPr bwMode="auto">
          <a:xfrm>
            <a:off x="3412892" y="2204861"/>
            <a:ext cx="393700" cy="331787"/>
          </a:xfrm>
          <a:prstGeom prst="ellipse">
            <a:avLst/>
          </a:prstGeom>
          <a:solidFill>
            <a:schemeClr val="folHlink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460855" name="Oval 55"/>
          <p:cNvSpPr>
            <a:spLocks noChangeArrowheads="1"/>
          </p:cNvSpPr>
          <p:nvPr/>
        </p:nvSpPr>
        <p:spPr bwMode="auto">
          <a:xfrm>
            <a:off x="3843105" y="2054048"/>
            <a:ext cx="393700" cy="331788"/>
          </a:xfrm>
          <a:prstGeom prst="ellipse">
            <a:avLst/>
          </a:prstGeom>
          <a:solidFill>
            <a:schemeClr val="folHlink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460856" name="Oval 56"/>
          <p:cNvSpPr>
            <a:spLocks noChangeArrowheads="1"/>
          </p:cNvSpPr>
          <p:nvPr/>
        </p:nvSpPr>
        <p:spPr bwMode="auto">
          <a:xfrm>
            <a:off x="4271730" y="2204861"/>
            <a:ext cx="393700" cy="331787"/>
          </a:xfrm>
          <a:prstGeom prst="ellipse">
            <a:avLst/>
          </a:prstGeom>
          <a:solidFill>
            <a:schemeClr val="folHlink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460857" name="Oval 57"/>
          <p:cNvSpPr>
            <a:spLocks noChangeArrowheads="1"/>
          </p:cNvSpPr>
          <p:nvPr/>
        </p:nvSpPr>
        <p:spPr bwMode="auto">
          <a:xfrm>
            <a:off x="4700355" y="2069923"/>
            <a:ext cx="393700" cy="331788"/>
          </a:xfrm>
          <a:prstGeom prst="ellipse">
            <a:avLst/>
          </a:prstGeom>
          <a:solidFill>
            <a:schemeClr val="accent2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V</a:t>
            </a:r>
          </a:p>
        </p:txBody>
      </p:sp>
      <p:sp>
        <p:nvSpPr>
          <p:cNvPr id="460858" name="Oval 58"/>
          <p:cNvSpPr>
            <a:spLocks noChangeArrowheads="1"/>
          </p:cNvSpPr>
          <p:nvPr/>
        </p:nvSpPr>
        <p:spPr bwMode="auto">
          <a:xfrm>
            <a:off x="5113105" y="2250898"/>
            <a:ext cx="393700" cy="330200"/>
          </a:xfrm>
          <a:prstGeom prst="ellipse">
            <a:avLst/>
          </a:prstGeom>
          <a:solidFill>
            <a:schemeClr val="folHlink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460859" name="Oval 59"/>
          <p:cNvSpPr>
            <a:spLocks noChangeArrowheads="1"/>
          </p:cNvSpPr>
          <p:nvPr/>
        </p:nvSpPr>
        <p:spPr bwMode="auto">
          <a:xfrm>
            <a:off x="5541730" y="2054048"/>
            <a:ext cx="393700" cy="331788"/>
          </a:xfrm>
          <a:prstGeom prst="ellipse">
            <a:avLst/>
          </a:prstGeom>
          <a:solidFill>
            <a:schemeClr val="accent2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S</a:t>
            </a:r>
          </a:p>
        </p:txBody>
      </p:sp>
      <p:sp>
        <p:nvSpPr>
          <p:cNvPr id="460860" name="Oval 60"/>
          <p:cNvSpPr>
            <a:spLocks noChangeArrowheads="1"/>
          </p:cNvSpPr>
          <p:nvPr/>
        </p:nvSpPr>
        <p:spPr bwMode="auto">
          <a:xfrm>
            <a:off x="5952892" y="2220736"/>
            <a:ext cx="393700" cy="330200"/>
          </a:xfrm>
          <a:prstGeom prst="ellipse">
            <a:avLst/>
          </a:prstGeom>
          <a:solidFill>
            <a:schemeClr val="folHlink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>
                <a:solidFill>
                  <a:schemeClr val="bg1"/>
                </a:solidFill>
              </a:rPr>
              <a:t>Y</a:t>
            </a:r>
          </a:p>
        </p:txBody>
      </p:sp>
      <p:sp>
        <p:nvSpPr>
          <p:cNvPr id="460861" name="Oval 61"/>
          <p:cNvSpPr>
            <a:spLocks noChangeArrowheads="1"/>
          </p:cNvSpPr>
          <p:nvPr/>
        </p:nvSpPr>
        <p:spPr bwMode="auto">
          <a:xfrm>
            <a:off x="6383105" y="2069923"/>
            <a:ext cx="393700" cy="331788"/>
          </a:xfrm>
          <a:prstGeom prst="ellipse">
            <a:avLst/>
          </a:prstGeom>
          <a:solidFill>
            <a:schemeClr val="folHlink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>
                <a:solidFill>
                  <a:schemeClr val="bg1"/>
                </a:solidFill>
              </a:rPr>
              <a:t>L</a:t>
            </a:r>
          </a:p>
        </p:txBody>
      </p:sp>
      <p:sp>
        <p:nvSpPr>
          <p:cNvPr id="460862" name="Oval 62"/>
          <p:cNvSpPr>
            <a:spLocks noChangeArrowheads="1"/>
          </p:cNvSpPr>
          <p:nvPr/>
        </p:nvSpPr>
        <p:spPr bwMode="auto">
          <a:xfrm>
            <a:off x="6811730" y="2220736"/>
            <a:ext cx="393700" cy="330200"/>
          </a:xfrm>
          <a:prstGeom prst="ellipse">
            <a:avLst/>
          </a:prstGeom>
          <a:solidFill>
            <a:schemeClr val="accent2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E</a:t>
            </a:r>
          </a:p>
        </p:txBody>
      </p:sp>
      <p:sp>
        <p:nvSpPr>
          <p:cNvPr id="460863" name="Oval 63"/>
          <p:cNvSpPr>
            <a:spLocks noChangeArrowheads="1"/>
          </p:cNvSpPr>
          <p:nvPr/>
        </p:nvSpPr>
        <p:spPr bwMode="auto">
          <a:xfrm>
            <a:off x="7241942" y="2084211"/>
            <a:ext cx="393700" cy="331787"/>
          </a:xfrm>
          <a:prstGeom prst="ellipse">
            <a:avLst/>
          </a:prstGeom>
          <a:solidFill>
            <a:schemeClr val="accent2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G</a:t>
            </a:r>
          </a:p>
        </p:txBody>
      </p:sp>
      <p:sp>
        <p:nvSpPr>
          <p:cNvPr id="460864" name="Oval 64"/>
          <p:cNvSpPr>
            <a:spLocks noChangeArrowheads="1"/>
          </p:cNvSpPr>
          <p:nvPr/>
        </p:nvSpPr>
        <p:spPr bwMode="auto">
          <a:xfrm>
            <a:off x="7653105" y="2265186"/>
            <a:ext cx="393700" cy="331787"/>
          </a:xfrm>
          <a:prstGeom prst="ellipse">
            <a:avLst/>
          </a:prstGeom>
          <a:solidFill>
            <a:schemeClr val="accent2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Q</a:t>
            </a:r>
          </a:p>
        </p:txBody>
      </p:sp>
      <p:sp>
        <p:nvSpPr>
          <p:cNvPr id="460865" name="Oval 65"/>
          <p:cNvSpPr>
            <a:spLocks noChangeArrowheads="1"/>
          </p:cNvSpPr>
          <p:nvPr/>
        </p:nvSpPr>
        <p:spPr bwMode="auto">
          <a:xfrm>
            <a:off x="8081730" y="2100086"/>
            <a:ext cx="393700" cy="330200"/>
          </a:xfrm>
          <a:prstGeom prst="ellipse">
            <a:avLst/>
          </a:prstGeom>
          <a:solidFill>
            <a:schemeClr val="accent2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A</a:t>
            </a:r>
          </a:p>
        </p:txBody>
      </p:sp>
      <p:sp>
        <p:nvSpPr>
          <p:cNvPr id="460866" name="Oval 66"/>
          <p:cNvSpPr>
            <a:spLocks noChangeArrowheads="1"/>
          </p:cNvSpPr>
          <p:nvPr/>
        </p:nvSpPr>
        <p:spPr bwMode="auto">
          <a:xfrm>
            <a:off x="8403992" y="2355673"/>
            <a:ext cx="393700" cy="331788"/>
          </a:xfrm>
          <a:prstGeom prst="ellipse">
            <a:avLst/>
          </a:prstGeom>
          <a:solidFill>
            <a:schemeClr val="folHlink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460867" name="Oval 67"/>
          <p:cNvSpPr>
            <a:spLocks noChangeArrowheads="1"/>
          </p:cNvSpPr>
          <p:nvPr/>
        </p:nvSpPr>
        <p:spPr bwMode="auto">
          <a:xfrm>
            <a:off x="8064267" y="2627136"/>
            <a:ext cx="393700" cy="330200"/>
          </a:xfrm>
          <a:prstGeom prst="ellipse">
            <a:avLst/>
          </a:prstGeom>
          <a:solidFill>
            <a:schemeClr val="accent2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K</a:t>
            </a:r>
          </a:p>
        </p:txBody>
      </p:sp>
      <p:sp>
        <p:nvSpPr>
          <p:cNvPr id="460868" name="Oval 68"/>
          <p:cNvSpPr>
            <a:spLocks noChangeArrowheads="1"/>
          </p:cNvSpPr>
          <p:nvPr/>
        </p:nvSpPr>
        <p:spPr bwMode="auto">
          <a:xfrm>
            <a:off x="7635642" y="2792236"/>
            <a:ext cx="392113" cy="331787"/>
          </a:xfrm>
          <a:prstGeom prst="ellipse">
            <a:avLst/>
          </a:prstGeom>
          <a:solidFill>
            <a:schemeClr val="accent2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E</a:t>
            </a:r>
          </a:p>
        </p:txBody>
      </p:sp>
      <p:sp>
        <p:nvSpPr>
          <p:cNvPr id="460869" name="Oval 69"/>
          <p:cNvSpPr>
            <a:spLocks noChangeArrowheads="1"/>
          </p:cNvSpPr>
          <p:nvPr/>
        </p:nvSpPr>
        <p:spPr bwMode="auto">
          <a:xfrm>
            <a:off x="7187967" y="2687461"/>
            <a:ext cx="393700" cy="330200"/>
          </a:xfrm>
          <a:prstGeom prst="ellipse">
            <a:avLst/>
          </a:prstGeom>
          <a:solidFill>
            <a:schemeClr val="folHlink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>
                <a:solidFill>
                  <a:schemeClr val="bg1"/>
                </a:solidFill>
              </a:rPr>
              <a:t>F</a:t>
            </a:r>
          </a:p>
        </p:txBody>
      </p:sp>
      <p:sp>
        <p:nvSpPr>
          <p:cNvPr id="460870" name="Oval 70"/>
          <p:cNvSpPr>
            <a:spLocks noChangeArrowheads="1"/>
          </p:cNvSpPr>
          <p:nvPr/>
        </p:nvSpPr>
        <p:spPr bwMode="auto">
          <a:xfrm>
            <a:off x="6757755" y="2777948"/>
            <a:ext cx="393700" cy="330200"/>
          </a:xfrm>
          <a:prstGeom prst="ellipse">
            <a:avLst/>
          </a:prstGeom>
          <a:solidFill>
            <a:schemeClr val="accent2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I</a:t>
            </a:r>
          </a:p>
        </p:txBody>
      </p:sp>
      <p:sp>
        <p:nvSpPr>
          <p:cNvPr id="460871" name="Oval 71"/>
          <p:cNvSpPr>
            <a:spLocks noChangeArrowheads="1"/>
          </p:cNvSpPr>
          <p:nvPr/>
        </p:nvSpPr>
        <p:spPr bwMode="auto">
          <a:xfrm>
            <a:off x="6329130" y="2671586"/>
            <a:ext cx="393700" cy="331787"/>
          </a:xfrm>
          <a:prstGeom prst="ellipse">
            <a:avLst/>
          </a:prstGeom>
          <a:solidFill>
            <a:schemeClr val="accent2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A</a:t>
            </a:r>
          </a:p>
        </p:txBody>
      </p:sp>
      <p:sp>
        <p:nvSpPr>
          <p:cNvPr id="460872" name="Oval 72"/>
          <p:cNvSpPr>
            <a:spLocks noChangeArrowheads="1"/>
          </p:cNvSpPr>
          <p:nvPr/>
        </p:nvSpPr>
        <p:spPr bwMode="auto">
          <a:xfrm>
            <a:off x="5917967" y="2822398"/>
            <a:ext cx="393700" cy="331788"/>
          </a:xfrm>
          <a:prstGeom prst="ellipse">
            <a:avLst/>
          </a:prstGeom>
          <a:solidFill>
            <a:schemeClr val="folHlink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>
                <a:solidFill>
                  <a:schemeClr val="bg1"/>
                </a:solidFill>
              </a:rPr>
              <a:t>W</a:t>
            </a:r>
          </a:p>
        </p:txBody>
      </p:sp>
      <p:sp>
        <p:nvSpPr>
          <p:cNvPr id="460873" name="Oval 73"/>
          <p:cNvSpPr>
            <a:spLocks noChangeArrowheads="1"/>
          </p:cNvSpPr>
          <p:nvPr/>
        </p:nvSpPr>
        <p:spPr bwMode="auto">
          <a:xfrm>
            <a:off x="5470292" y="2731911"/>
            <a:ext cx="393700" cy="331787"/>
          </a:xfrm>
          <a:prstGeom prst="ellipse">
            <a:avLst/>
          </a:prstGeom>
          <a:solidFill>
            <a:schemeClr val="folHlink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>
                <a:solidFill>
                  <a:schemeClr val="bg1"/>
                </a:solidFill>
              </a:rPr>
              <a:t>L</a:t>
            </a:r>
          </a:p>
        </p:txBody>
      </p:sp>
      <p:sp>
        <p:nvSpPr>
          <p:cNvPr id="460874" name="Oval 74"/>
          <p:cNvSpPr>
            <a:spLocks noChangeArrowheads="1"/>
          </p:cNvSpPr>
          <p:nvPr/>
        </p:nvSpPr>
        <p:spPr bwMode="auto">
          <a:xfrm>
            <a:off x="5022617" y="2792236"/>
            <a:ext cx="393700" cy="331787"/>
          </a:xfrm>
          <a:prstGeom prst="ellipse">
            <a:avLst/>
          </a:prstGeom>
          <a:solidFill>
            <a:schemeClr val="accent2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V</a:t>
            </a:r>
          </a:p>
        </p:txBody>
      </p:sp>
      <p:sp>
        <p:nvSpPr>
          <p:cNvPr id="460875" name="Oval 75"/>
          <p:cNvSpPr>
            <a:spLocks noChangeArrowheads="1"/>
          </p:cNvSpPr>
          <p:nvPr/>
        </p:nvSpPr>
        <p:spPr bwMode="auto">
          <a:xfrm>
            <a:off x="4593992" y="2687461"/>
            <a:ext cx="393700" cy="330200"/>
          </a:xfrm>
          <a:prstGeom prst="ellipse">
            <a:avLst/>
          </a:prstGeom>
          <a:solidFill>
            <a:schemeClr val="accent2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K</a:t>
            </a:r>
          </a:p>
        </p:txBody>
      </p:sp>
      <p:sp>
        <p:nvSpPr>
          <p:cNvPr id="460876" name="Oval 76"/>
          <p:cNvSpPr>
            <a:spLocks noChangeArrowheads="1"/>
          </p:cNvSpPr>
          <p:nvPr/>
        </p:nvSpPr>
        <p:spPr bwMode="auto">
          <a:xfrm>
            <a:off x="4182830" y="2836686"/>
            <a:ext cx="393700" cy="331787"/>
          </a:xfrm>
          <a:prstGeom prst="ellipse">
            <a:avLst/>
          </a:prstGeom>
          <a:solidFill>
            <a:schemeClr val="accent2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G</a:t>
            </a:r>
          </a:p>
        </p:txBody>
      </p:sp>
      <p:sp>
        <p:nvSpPr>
          <p:cNvPr id="460877" name="Oval 77"/>
          <p:cNvSpPr>
            <a:spLocks noChangeArrowheads="1"/>
          </p:cNvSpPr>
          <p:nvPr/>
        </p:nvSpPr>
        <p:spPr bwMode="auto">
          <a:xfrm>
            <a:off x="3735155" y="2747786"/>
            <a:ext cx="393700" cy="330200"/>
          </a:xfrm>
          <a:prstGeom prst="ellipse">
            <a:avLst/>
          </a:prstGeom>
          <a:solidFill>
            <a:schemeClr val="accent2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R</a:t>
            </a:r>
          </a:p>
        </p:txBody>
      </p:sp>
      <p:sp>
        <p:nvSpPr>
          <p:cNvPr id="460878" name="Oval 78"/>
          <p:cNvSpPr>
            <a:spLocks noChangeArrowheads="1"/>
          </p:cNvSpPr>
          <p:nvPr/>
        </p:nvSpPr>
        <p:spPr bwMode="auto">
          <a:xfrm>
            <a:off x="3306530" y="2897011"/>
            <a:ext cx="392112" cy="331787"/>
          </a:xfrm>
          <a:prstGeom prst="ellipse">
            <a:avLst/>
          </a:prstGeom>
          <a:solidFill>
            <a:schemeClr val="accent2"/>
          </a:solidFill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kumimoji="1" lang="en-US" sz="1600" b="1"/>
              <a:t>G</a:t>
            </a:r>
          </a:p>
        </p:txBody>
      </p:sp>
      <p:sp>
        <p:nvSpPr>
          <p:cNvPr id="460879" name="Text Box 79"/>
          <p:cNvSpPr txBox="1">
            <a:spLocks noChangeArrowheads="1"/>
          </p:cNvSpPr>
          <p:nvPr/>
        </p:nvSpPr>
        <p:spPr bwMode="auto">
          <a:xfrm>
            <a:off x="763485" y="1328303"/>
            <a:ext cx="3435556" cy="3970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kumimoji="1" lang="en-US" b="1" dirty="0">
                <a:solidFill>
                  <a:schemeClr val="tx2"/>
                </a:solidFill>
              </a:rPr>
              <a:t>GLP-1:</a:t>
            </a:r>
            <a:r>
              <a:rPr kumimoji="1" lang="en-US" b="1" dirty="0"/>
              <a:t> </a:t>
            </a:r>
            <a:r>
              <a:rPr kumimoji="1" lang="en-US" b="1" dirty="0" err="1"/>
              <a:t>Glucagón</a:t>
            </a:r>
            <a:r>
              <a:rPr kumimoji="1" lang="en-US" b="1" dirty="0"/>
              <a:t>-Like Peptide 1</a:t>
            </a:r>
          </a:p>
        </p:txBody>
      </p:sp>
      <p:sp>
        <p:nvSpPr>
          <p:cNvPr id="460880" name="Text Box 80"/>
          <p:cNvSpPr txBox="1">
            <a:spLocks noChangeArrowheads="1"/>
          </p:cNvSpPr>
          <p:nvPr/>
        </p:nvSpPr>
        <p:spPr bwMode="auto">
          <a:xfrm>
            <a:off x="533453" y="6000978"/>
            <a:ext cx="8358365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b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 dirty="0"/>
              <a:t>Amino acids shown in  </a:t>
            </a:r>
            <a:r>
              <a:rPr lang="en-US" b="1" dirty="0" smtClean="0"/>
              <a:t>                      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smtClean="0"/>
              <a:t>are </a:t>
            </a:r>
            <a:r>
              <a:rPr lang="en-US" b="1" dirty="0"/>
              <a:t>homologous with the structure of glucagon.</a:t>
            </a:r>
          </a:p>
        </p:txBody>
      </p:sp>
      <p:sp>
        <p:nvSpPr>
          <p:cNvPr id="82" name="Source"/>
          <p:cNvSpPr txBox="1"/>
          <p:nvPr>
            <p:custDataLst>
              <p:tags r:id="rId1"/>
            </p:custDataLst>
          </p:nvPr>
        </p:nvSpPr>
        <p:spPr>
          <a:xfrm>
            <a:off x="154910" y="6587902"/>
            <a:ext cx="2284098" cy="159403"/>
          </a:xfrm>
          <a:prstGeom prst="rect">
            <a:avLst/>
          </a:prstGeom>
          <a:noFill/>
          <a:ln w="9525">
            <a:noFill/>
          </a:ln>
        </p:spPr>
        <p:txBody>
          <a:bodyPr vert="horz" wrap="none" lIns="0" tIns="0" rIns="0" bIns="0" rtlCol="0" anchor="b" anchorCtr="0">
            <a:spAutoFit/>
          </a:bodyPr>
          <a:lstStyle/>
          <a:p>
            <a:pPr marL="466725" indent="-466725">
              <a:lnSpc>
                <a:spcPct val="93000"/>
              </a:lnSpc>
              <a:buClr>
                <a:schemeClr val="tx1"/>
              </a:buClr>
              <a:buSzPct val="100000"/>
            </a:pPr>
            <a:r>
              <a:rPr lang="es-ES_tradnl" sz="1100" b="1" dirty="0" smtClean="0">
                <a:cs typeface="Arial" pitchFamily="34" charset="0"/>
              </a:rPr>
              <a:t>Drucker. Diabetes </a:t>
            </a:r>
            <a:r>
              <a:rPr lang="es-ES_tradnl" sz="1100" b="1" dirty="0" err="1" smtClean="0">
                <a:cs typeface="Arial" pitchFamily="34" charset="0"/>
              </a:rPr>
              <a:t>Care</a:t>
            </a:r>
            <a:r>
              <a:rPr lang="es-ES_tradnl" sz="1100" b="1" dirty="0" smtClean="0">
                <a:cs typeface="Arial" pitchFamily="34" charset="0"/>
              </a:rPr>
              <a:t>. 2003;26:2929</a:t>
            </a:r>
            <a:endParaRPr lang="en-US" sz="1100" b="1" dirty="0">
              <a:cs typeface="Arial" pitchFamily="34" charset="0"/>
            </a:endParaRPr>
          </a:p>
        </p:txBody>
      </p:sp>
      <p:sp>
        <p:nvSpPr>
          <p:cNvPr id="83" name="CuadroTexto 5"/>
          <p:cNvSpPr txBox="1"/>
          <p:nvPr/>
        </p:nvSpPr>
        <p:spPr>
          <a:xfrm>
            <a:off x="3190265" y="752731"/>
            <a:ext cx="2342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b="1" dirty="0" smtClean="0"/>
              <a:t>Las incretinas</a:t>
            </a:r>
            <a:endParaRPr lang="es-ES_tradnl" sz="2800" b="1" dirty="0"/>
          </a:p>
        </p:txBody>
      </p:sp>
      <p:sp>
        <p:nvSpPr>
          <p:cNvPr id="2" name="Rectángulo 1"/>
          <p:cNvSpPr/>
          <p:nvPr/>
        </p:nvSpPr>
        <p:spPr>
          <a:xfrm>
            <a:off x="2819401" y="6032714"/>
            <a:ext cx="1287732" cy="369332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bg1"/>
                </a:solidFill>
              </a:rPr>
              <a:t>MORADO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271730" y="5495132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35% homología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814289" y="2697541"/>
            <a:ext cx="2018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45% de homología</a:t>
            </a:r>
            <a:endParaRPr lang="es-E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626" name="Picture 2" descr="Insulin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5813" y="3903055"/>
            <a:ext cx="1368425" cy="1474788"/>
          </a:xfrm>
          <a:prstGeom prst="rect">
            <a:avLst/>
          </a:prstGeom>
          <a:noFill/>
        </p:spPr>
      </p:pic>
      <p:pic>
        <p:nvPicPr>
          <p:cNvPr id="1050627" name="Picture 3" descr="Open Channel Cel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69988" y="1667855"/>
            <a:ext cx="6581775" cy="4935538"/>
          </a:xfrm>
          <a:prstGeom prst="rect">
            <a:avLst/>
          </a:prstGeom>
          <a:noFill/>
        </p:spPr>
      </p:pic>
      <p:pic>
        <p:nvPicPr>
          <p:cNvPr id="1050628" name="Picture 4" descr="Closed Channel Cel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0588" y="1836130"/>
            <a:ext cx="1217612" cy="996950"/>
          </a:xfrm>
          <a:prstGeom prst="rect">
            <a:avLst/>
          </a:prstGeom>
          <a:noFill/>
        </p:spPr>
      </p:pic>
      <p:sp>
        <p:nvSpPr>
          <p:cNvPr id="1050629" name="Text Box 5"/>
          <p:cNvSpPr txBox="1">
            <a:spLocks noChangeArrowheads="1"/>
          </p:cNvSpPr>
          <p:nvPr/>
        </p:nvSpPr>
        <p:spPr bwMode="auto">
          <a:xfrm>
            <a:off x="1893888" y="5304818"/>
            <a:ext cx="85407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>
                <a:solidFill>
                  <a:schemeClr val="bg1"/>
                </a:solidFill>
              </a:rPr>
              <a:t>Receptor de GLP-1</a:t>
            </a:r>
          </a:p>
        </p:txBody>
      </p:sp>
      <p:sp>
        <p:nvSpPr>
          <p:cNvPr id="1050630" name="Text Box 6"/>
          <p:cNvSpPr txBox="1">
            <a:spLocks noChangeArrowheads="1"/>
          </p:cNvSpPr>
          <p:nvPr/>
        </p:nvSpPr>
        <p:spPr bwMode="auto">
          <a:xfrm>
            <a:off x="5397500" y="4739668"/>
            <a:ext cx="1004888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>
                <a:solidFill>
                  <a:schemeClr val="bg1"/>
                </a:solidFill>
              </a:rPr>
              <a:t>Gránulos de insulina</a:t>
            </a:r>
          </a:p>
        </p:txBody>
      </p:sp>
      <p:sp>
        <p:nvSpPr>
          <p:cNvPr id="1050631" name="Rectangle 7"/>
          <p:cNvSpPr>
            <a:spLocks noGrp="1" noRot="1" noChangeArrowheads="1"/>
          </p:cNvSpPr>
          <p:nvPr>
            <p:ph type="title"/>
          </p:nvPr>
        </p:nvSpPr>
        <p:spPr>
          <a:xfrm>
            <a:off x="455613" y="710032"/>
            <a:ext cx="8229600" cy="555813"/>
          </a:xfrm>
          <a:noFill/>
          <a:ln/>
        </p:spPr>
        <p:txBody>
          <a:bodyPr anchor="b">
            <a:normAutofit/>
          </a:bodyPr>
          <a:lstStyle/>
          <a:p>
            <a:r>
              <a:rPr lang="es-ES" sz="2400" b="1" dirty="0">
                <a:latin typeface="Times New Roman"/>
                <a:cs typeface="Times New Roman"/>
              </a:rPr>
              <a:t>La glucosa estimula la secreción de insulina</a:t>
            </a:r>
          </a:p>
        </p:txBody>
      </p:sp>
      <p:sp>
        <p:nvSpPr>
          <p:cNvPr id="1050632" name="Text Box 8"/>
          <p:cNvSpPr txBox="1">
            <a:spLocks noChangeArrowheads="1"/>
          </p:cNvSpPr>
          <p:nvPr/>
        </p:nvSpPr>
        <p:spPr bwMode="auto">
          <a:xfrm>
            <a:off x="3571875" y="5696930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Célula </a:t>
            </a:r>
            <a:r>
              <a:rPr lang="el-GR" b="1">
                <a:solidFill>
                  <a:schemeClr val="bg1"/>
                </a:solidFill>
              </a:rPr>
              <a:t>β</a:t>
            </a:r>
            <a:r>
              <a:rPr lang="en-US" b="1">
                <a:solidFill>
                  <a:schemeClr val="bg1"/>
                </a:solidFill>
              </a:rPr>
              <a:t> Pancreática</a:t>
            </a:r>
          </a:p>
        </p:txBody>
      </p:sp>
      <p:sp>
        <p:nvSpPr>
          <p:cNvPr id="1050633" name="Line 9"/>
          <p:cNvSpPr>
            <a:spLocks noChangeShapeType="1"/>
          </p:cNvSpPr>
          <p:nvPr/>
        </p:nvSpPr>
        <p:spPr bwMode="auto">
          <a:xfrm flipV="1">
            <a:off x="5224463" y="3779230"/>
            <a:ext cx="0" cy="244475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 type="triangl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1050634" name="Picture 10" descr="Insulin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4575" y="3414105"/>
            <a:ext cx="1028700" cy="1109663"/>
          </a:xfrm>
          <a:prstGeom prst="rect">
            <a:avLst/>
          </a:prstGeom>
          <a:noFill/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879725" y="3302980"/>
            <a:ext cx="1543050" cy="747713"/>
            <a:chOff x="1620" y="2073"/>
            <a:chExt cx="972" cy="471"/>
          </a:xfrm>
        </p:grpSpPr>
        <p:sp>
          <p:nvSpPr>
            <p:cNvPr id="1050636" name="Line 12"/>
            <p:cNvSpPr>
              <a:spLocks noChangeShapeType="1"/>
            </p:cNvSpPr>
            <p:nvPr/>
          </p:nvSpPr>
          <p:spPr bwMode="auto">
            <a:xfrm flipV="1">
              <a:off x="1877" y="2280"/>
              <a:ext cx="139" cy="26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  <p:sp>
          <p:nvSpPr>
            <p:cNvPr id="1050637" name="Text Box 13"/>
            <p:cNvSpPr txBox="1">
              <a:spLocks noChangeArrowheads="1"/>
            </p:cNvSpPr>
            <p:nvPr/>
          </p:nvSpPr>
          <p:spPr bwMode="auto">
            <a:xfrm>
              <a:off x="1620" y="2073"/>
              <a:ext cx="9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bg1"/>
                  </a:solidFill>
                  <a:latin typeface="Arial Black" pitchFamily="4" charset="0"/>
                </a:rPr>
                <a:t>↑</a:t>
              </a:r>
              <a:r>
                <a:rPr lang="en-US" b="1">
                  <a:solidFill>
                    <a:schemeClr val="bg1"/>
                  </a:solidFill>
                </a:rPr>
                <a:t>ATP/ADP</a:t>
              </a:r>
            </a:p>
          </p:txBody>
        </p:sp>
      </p:grpSp>
      <p:sp>
        <p:nvSpPr>
          <p:cNvPr id="1050638" name="AutoShape 14"/>
          <p:cNvSpPr>
            <a:spLocks noChangeArrowheads="1"/>
          </p:cNvSpPr>
          <p:nvPr/>
        </p:nvSpPr>
        <p:spPr bwMode="auto">
          <a:xfrm>
            <a:off x="3989388" y="1474180"/>
            <a:ext cx="1543050" cy="762000"/>
          </a:xfrm>
          <a:custGeom>
            <a:avLst/>
            <a:gdLst>
              <a:gd name="G0" fmla="+- -208371 0 0"/>
              <a:gd name="G1" fmla="+- -11796480 0 0"/>
              <a:gd name="G2" fmla="+- -208371 0 -11796480"/>
              <a:gd name="G3" fmla="+- 10800 0 0"/>
              <a:gd name="G4" fmla="+- 0 0 -208371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924 0 0"/>
              <a:gd name="G9" fmla="+- 0 0 -11796480"/>
              <a:gd name="G10" fmla="+- 8924 0 2700"/>
              <a:gd name="G11" fmla="cos G10 -208371"/>
              <a:gd name="G12" fmla="sin G10 -208371"/>
              <a:gd name="G13" fmla="cos 13500 -208371"/>
              <a:gd name="G14" fmla="sin 13500 -208371"/>
              <a:gd name="G15" fmla="+- G11 10800 0"/>
              <a:gd name="G16" fmla="+- G12 10800 0"/>
              <a:gd name="G17" fmla="+- G13 10800 0"/>
              <a:gd name="G18" fmla="+- G14 10800 0"/>
              <a:gd name="G19" fmla="*/ 8924 1 2"/>
              <a:gd name="G20" fmla="+- G19 5400 0"/>
              <a:gd name="G21" fmla="cos G20 -208371"/>
              <a:gd name="G22" fmla="sin G20 -208371"/>
              <a:gd name="G23" fmla="+- G21 10800 0"/>
              <a:gd name="G24" fmla="+- G12 G23 G22"/>
              <a:gd name="G25" fmla="+- G22 G23 G11"/>
              <a:gd name="G26" fmla="cos 10800 -208371"/>
              <a:gd name="G27" fmla="sin 10800 -208371"/>
              <a:gd name="G28" fmla="cos 8924 -208371"/>
              <a:gd name="G29" fmla="sin 8924 -208371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-208371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924 G39"/>
              <a:gd name="G43" fmla="sin 8924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500 w 21600"/>
              <a:gd name="T5" fmla="*/ 4 h 21600"/>
              <a:gd name="T6" fmla="*/ 937 w 21600"/>
              <a:gd name="T7" fmla="*/ 10799 h 21600"/>
              <a:gd name="T8" fmla="*/ 10552 w 21600"/>
              <a:gd name="T9" fmla="*/ 1879 h 21600"/>
              <a:gd name="T10" fmla="*/ 24279 w 21600"/>
              <a:gd name="T11" fmla="*/ 10051 h 21600"/>
              <a:gd name="T12" fmla="*/ 20847 w 21600"/>
              <a:gd name="T13" fmla="*/ 13885 h 21600"/>
              <a:gd name="T14" fmla="*/ 17014 w 21600"/>
              <a:gd name="T15" fmla="*/ 10454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9710" y="10305"/>
                </a:moveTo>
                <a:cubicBezTo>
                  <a:pt x="19447" y="5576"/>
                  <a:pt x="15536" y="1875"/>
                  <a:pt x="10800" y="1875"/>
                </a:cubicBezTo>
                <a:cubicBezTo>
                  <a:pt x="5871" y="1876"/>
                  <a:pt x="1876" y="5871"/>
                  <a:pt x="1876" y="10800"/>
                </a:cubicBezTo>
                <a:lnTo>
                  <a:pt x="-1" y="10799"/>
                </a:lnTo>
                <a:cubicBezTo>
                  <a:pt x="0" y="4835"/>
                  <a:pt x="4835" y="0"/>
                  <a:pt x="10800" y="0"/>
                </a:cubicBezTo>
                <a:cubicBezTo>
                  <a:pt x="16531" y="-1"/>
                  <a:pt x="21265" y="4477"/>
                  <a:pt x="21583" y="10200"/>
                </a:cubicBezTo>
                <a:lnTo>
                  <a:pt x="24279" y="10051"/>
                </a:lnTo>
                <a:lnTo>
                  <a:pt x="20847" y="13885"/>
                </a:lnTo>
                <a:lnTo>
                  <a:pt x="17014" y="10454"/>
                </a:lnTo>
                <a:lnTo>
                  <a:pt x="19710" y="10305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33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1050639" name="Text Box 15"/>
          <p:cNvSpPr txBox="1">
            <a:spLocks noChangeArrowheads="1"/>
          </p:cNvSpPr>
          <p:nvPr/>
        </p:nvSpPr>
        <p:spPr bwMode="auto">
          <a:xfrm>
            <a:off x="984079" y="4576155"/>
            <a:ext cx="153987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200" b="1" dirty="0" err="1"/>
              <a:t>Transportador</a:t>
            </a:r>
            <a:r>
              <a:rPr lang="en-US" sz="1200" b="1" dirty="0"/>
              <a:t> de </a:t>
            </a:r>
            <a:r>
              <a:rPr lang="en-US" sz="1200" b="1" dirty="0" err="1"/>
              <a:t>glucosa</a:t>
            </a:r>
            <a:endParaRPr lang="en-US" sz="1200" b="1" dirty="0"/>
          </a:p>
        </p:txBody>
      </p:sp>
      <p:sp>
        <p:nvSpPr>
          <p:cNvPr id="1050640" name="Text Box 16"/>
          <p:cNvSpPr txBox="1">
            <a:spLocks noChangeArrowheads="1"/>
          </p:cNvSpPr>
          <p:nvPr/>
        </p:nvSpPr>
        <p:spPr bwMode="auto">
          <a:xfrm>
            <a:off x="2879725" y="2283805"/>
            <a:ext cx="830263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200" b="1"/>
              <a:t>Canal de K/ATP</a:t>
            </a:r>
          </a:p>
        </p:txBody>
      </p:sp>
      <p:sp>
        <p:nvSpPr>
          <p:cNvPr id="1050641" name="Text Box 17"/>
          <p:cNvSpPr txBox="1">
            <a:spLocks noChangeArrowheads="1"/>
          </p:cNvSpPr>
          <p:nvPr/>
        </p:nvSpPr>
        <p:spPr bwMode="auto">
          <a:xfrm>
            <a:off x="5943600" y="2209193"/>
            <a:ext cx="1219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85000"/>
              </a:lnSpc>
            </a:pPr>
            <a:r>
              <a:rPr lang="en-US" sz="1200" b="1"/>
              <a:t>Canal de Ca</a:t>
            </a:r>
            <a:r>
              <a:rPr lang="en-US" sz="1200" b="1" baseline="30000"/>
              <a:t>2+ </a:t>
            </a:r>
            <a:r>
              <a:rPr lang="en-US" sz="1200" b="1"/>
              <a:t>voltaje-dependiente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606425" y="1820255"/>
            <a:ext cx="977900" cy="484188"/>
            <a:chOff x="306" y="1424"/>
            <a:chExt cx="616" cy="305"/>
          </a:xfrm>
        </p:grpSpPr>
        <p:pic>
          <p:nvPicPr>
            <p:cNvPr id="1050643" name="Picture 19" descr="glucose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06" y="1424"/>
              <a:ext cx="616" cy="305"/>
            </a:xfrm>
            <a:prstGeom prst="rect">
              <a:avLst/>
            </a:prstGeom>
            <a:noFill/>
          </p:spPr>
        </p:pic>
        <p:sp>
          <p:nvSpPr>
            <p:cNvPr id="1050644" name="Text Box 20"/>
            <p:cNvSpPr txBox="1">
              <a:spLocks noChangeArrowheads="1"/>
            </p:cNvSpPr>
            <p:nvPr/>
          </p:nvSpPr>
          <p:spPr bwMode="auto">
            <a:xfrm rot="780484">
              <a:off x="424" y="1526"/>
              <a:ext cx="379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200" b="1" dirty="0" err="1">
                  <a:solidFill>
                    <a:schemeClr val="bg1"/>
                  </a:solidFill>
                </a:rPr>
                <a:t>Glucosa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50645" name="Text Box 21"/>
          <p:cNvSpPr txBox="1">
            <a:spLocks noChangeArrowheads="1"/>
          </p:cNvSpPr>
          <p:nvPr/>
        </p:nvSpPr>
        <p:spPr bwMode="auto">
          <a:xfrm>
            <a:off x="5456238" y="1563080"/>
            <a:ext cx="1216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Ca</a:t>
            </a:r>
            <a:r>
              <a:rPr lang="en-US" sz="2000" b="1" baseline="30000"/>
              <a:t>2+</a:t>
            </a:r>
          </a:p>
        </p:txBody>
      </p:sp>
      <p:sp>
        <p:nvSpPr>
          <p:cNvPr id="1050646" name="Line 22"/>
          <p:cNvSpPr>
            <a:spLocks noChangeShapeType="1"/>
          </p:cNvSpPr>
          <p:nvPr/>
        </p:nvSpPr>
        <p:spPr bwMode="auto">
          <a:xfrm rot="7386681" flipV="1">
            <a:off x="5758656" y="4038787"/>
            <a:ext cx="1587" cy="43815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 type="triangl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1050647" name="Picture 23" descr="Insulin 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86475" y="4171343"/>
            <a:ext cx="822325" cy="676275"/>
          </a:xfrm>
          <a:prstGeom prst="rect">
            <a:avLst/>
          </a:prstGeom>
          <a:noFill/>
        </p:spPr>
      </p:pic>
      <p:sp>
        <p:nvSpPr>
          <p:cNvPr id="1050648" name="Text Box 24"/>
          <p:cNvSpPr txBox="1">
            <a:spLocks noChangeArrowheads="1"/>
          </p:cNvSpPr>
          <p:nvPr/>
        </p:nvSpPr>
        <p:spPr bwMode="auto">
          <a:xfrm>
            <a:off x="8001000" y="4462463"/>
            <a:ext cx="113347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>
                <a:solidFill>
                  <a:schemeClr val="bg1"/>
                </a:solidFill>
              </a:rPr>
              <a:t>Liberación de insulina</a:t>
            </a:r>
          </a:p>
        </p:txBody>
      </p:sp>
      <p:pic>
        <p:nvPicPr>
          <p:cNvPr id="1050649" name="Picture 25" descr="Closed Channel Cel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15663">
            <a:off x="4824413" y="1836130"/>
            <a:ext cx="1217612" cy="996950"/>
          </a:xfrm>
          <a:prstGeom prst="rect">
            <a:avLst/>
          </a:prstGeom>
          <a:noFill/>
        </p:spPr>
      </p:pic>
      <p:sp>
        <p:nvSpPr>
          <p:cNvPr id="1050650" name="Rectangle 2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6525" y="6572250"/>
            <a:ext cx="7972425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5000"/>
              </a:lnSpc>
              <a:buClr>
                <a:srgbClr val="000066"/>
              </a:buClr>
              <a:buSzPct val="100000"/>
            </a:pPr>
            <a:r>
              <a:rPr lang="de-DE" sz="1000" b="1">
                <a:solidFill>
                  <a:schemeClr val="bg1"/>
                </a:solidFill>
              </a:rPr>
              <a:t>Gromada J, et al. </a:t>
            </a:r>
            <a:r>
              <a:rPr lang="de-DE" sz="1000" b="1" i="1">
                <a:solidFill>
                  <a:schemeClr val="bg1"/>
                </a:solidFill>
              </a:rPr>
              <a:t>Pflugers Arch – Eur J Physiol.</a:t>
            </a:r>
            <a:r>
              <a:rPr lang="de-DE" sz="1000" b="1">
                <a:solidFill>
                  <a:schemeClr val="bg1"/>
                </a:solidFill>
              </a:rPr>
              <a:t> 1998;435:583-594.; </a:t>
            </a:r>
            <a:r>
              <a:rPr lang="en-US" sz="1000" b="1">
                <a:solidFill>
                  <a:schemeClr val="bg1"/>
                </a:solidFill>
              </a:rPr>
              <a:t>MacDonald PE, et al. </a:t>
            </a:r>
            <a:r>
              <a:rPr lang="en-US" sz="1000" b="1" i="1">
                <a:solidFill>
                  <a:schemeClr val="bg1"/>
                </a:solidFill>
              </a:rPr>
              <a:t>Diabetes. </a:t>
            </a:r>
            <a:r>
              <a:rPr lang="en-US" sz="1000" b="1">
                <a:solidFill>
                  <a:schemeClr val="bg1"/>
                </a:solidFill>
              </a:rPr>
              <a:t>2002;51:S434-S442.</a:t>
            </a:r>
            <a:endParaRPr lang="de-DE" sz="1000" b="1">
              <a:solidFill>
                <a:schemeClr val="bg1"/>
              </a:solidFill>
            </a:endParaRPr>
          </a:p>
        </p:txBody>
      </p:sp>
      <p:sp>
        <p:nvSpPr>
          <p:cNvPr id="1050651" name="Text Box 27"/>
          <p:cNvSpPr txBox="1">
            <a:spLocks noChangeArrowheads="1"/>
          </p:cNvSpPr>
          <p:nvPr/>
        </p:nvSpPr>
        <p:spPr bwMode="auto">
          <a:xfrm>
            <a:off x="495300" y="2271105"/>
            <a:ext cx="383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24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53 0.01366 C 0.04618 0.05903 0.0125 0.23635 0.0441 0.28588 C 0.0757 0.33542 0.19653 0.30602 0.23663 0.31135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00" y="16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50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50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50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50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50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6" dur="500"/>
                                        <p:tgtEl>
                                          <p:spTgt spid="1050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C -0.0151 0.03032 -0.08159 0.12778 -0.09079 0.18148 C -0.1 0.23518 -0.06302 0.29282 -0.05572 0.32199 " pathEditMode="relative" rAng="0" ptsTypes="aaa">
                                      <p:cBhvr>
                                        <p:cTn id="33" dur="2000" fill="hold"/>
                                        <p:tgtEl>
                                          <p:spTgt spid="10506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161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000" fill="hold"/>
                                        <p:tgtEl>
                                          <p:spTgt spid="10506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50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50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50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50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050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633" grpId="0" animBg="1"/>
      <p:bldP spid="1050638" grpId="0" animBg="1"/>
      <p:bldP spid="1050645" grpId="0"/>
      <p:bldP spid="1050645" grpId="1"/>
      <p:bldP spid="1050645" grpId="2"/>
      <p:bldP spid="1050646" grpId="0" animBg="1"/>
      <p:bldP spid="105064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674" name="Picture 2" descr="Open Channel Ce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682844"/>
            <a:ext cx="6581775" cy="4935538"/>
          </a:xfrm>
          <a:prstGeom prst="rect">
            <a:avLst/>
          </a:prstGeom>
          <a:noFill/>
        </p:spPr>
      </p:pic>
      <p:sp>
        <p:nvSpPr>
          <p:cNvPr id="1052675" name="Text Box 3"/>
          <p:cNvSpPr txBox="1">
            <a:spLocks noChangeArrowheads="1"/>
          </p:cNvSpPr>
          <p:nvPr/>
        </p:nvSpPr>
        <p:spPr bwMode="auto">
          <a:xfrm>
            <a:off x="990600" y="4578444"/>
            <a:ext cx="12954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200" b="1"/>
              <a:t>Transportador de glucosa</a:t>
            </a:r>
          </a:p>
        </p:txBody>
      </p:sp>
      <p:sp>
        <p:nvSpPr>
          <p:cNvPr id="1052676" name="Text Box 4"/>
          <p:cNvSpPr txBox="1">
            <a:spLocks noChangeArrowheads="1"/>
          </p:cNvSpPr>
          <p:nvPr/>
        </p:nvSpPr>
        <p:spPr bwMode="auto">
          <a:xfrm>
            <a:off x="2819400" y="2444844"/>
            <a:ext cx="830263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200" b="1"/>
              <a:t>Canal de K/ATP</a:t>
            </a:r>
          </a:p>
        </p:txBody>
      </p:sp>
      <p:sp>
        <p:nvSpPr>
          <p:cNvPr id="1052677" name="Text Box 5"/>
          <p:cNvSpPr txBox="1">
            <a:spLocks noChangeArrowheads="1"/>
          </p:cNvSpPr>
          <p:nvPr/>
        </p:nvSpPr>
        <p:spPr bwMode="auto">
          <a:xfrm>
            <a:off x="6172200" y="2444844"/>
            <a:ext cx="1219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85000"/>
              </a:lnSpc>
            </a:pPr>
            <a:r>
              <a:rPr lang="en-US" sz="1200" b="1"/>
              <a:t>Canal de</a:t>
            </a:r>
          </a:p>
          <a:p>
            <a:pPr>
              <a:lnSpc>
                <a:spcPct val="85000"/>
              </a:lnSpc>
            </a:pPr>
            <a:r>
              <a:rPr lang="en-US" sz="1200" b="1"/>
              <a:t>Ca</a:t>
            </a:r>
            <a:r>
              <a:rPr lang="en-US" sz="1200" b="1" baseline="30000"/>
              <a:t>2+ </a:t>
            </a:r>
            <a:r>
              <a:rPr lang="en-US" sz="1200" b="1"/>
              <a:t>voltaje-dependiente</a:t>
            </a:r>
          </a:p>
        </p:txBody>
      </p:sp>
      <p:sp>
        <p:nvSpPr>
          <p:cNvPr id="1052678" name="Text Box 6"/>
          <p:cNvSpPr txBox="1">
            <a:spLocks noChangeArrowheads="1"/>
          </p:cNvSpPr>
          <p:nvPr/>
        </p:nvSpPr>
        <p:spPr bwMode="auto">
          <a:xfrm>
            <a:off x="1676400" y="5416644"/>
            <a:ext cx="85407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200" b="1"/>
              <a:t>Receptor de GLP-1</a:t>
            </a:r>
          </a:p>
        </p:txBody>
      </p:sp>
      <p:sp>
        <p:nvSpPr>
          <p:cNvPr id="1052679" name="Line 7"/>
          <p:cNvSpPr>
            <a:spLocks noChangeShapeType="1"/>
          </p:cNvSpPr>
          <p:nvPr/>
        </p:nvSpPr>
        <p:spPr bwMode="auto">
          <a:xfrm flipV="1">
            <a:off x="2997200" y="5569044"/>
            <a:ext cx="4318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1052680" name="Line 8"/>
          <p:cNvSpPr>
            <a:spLocks noChangeShapeType="1"/>
          </p:cNvSpPr>
          <p:nvPr/>
        </p:nvSpPr>
        <p:spPr bwMode="auto">
          <a:xfrm>
            <a:off x="5605463" y="4430807"/>
            <a:ext cx="249237" cy="177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s-ES_tradnl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429000" y="4253007"/>
            <a:ext cx="1879600" cy="1676400"/>
            <a:chOff x="2160" y="2496"/>
            <a:chExt cx="1184" cy="1056"/>
          </a:xfrm>
        </p:grpSpPr>
        <p:sp>
          <p:nvSpPr>
            <p:cNvPr id="1052682" name="AutoShape 10"/>
            <p:cNvSpPr>
              <a:spLocks noChangeArrowheads="1"/>
            </p:cNvSpPr>
            <p:nvPr/>
          </p:nvSpPr>
          <p:spPr bwMode="auto">
            <a:xfrm rot="-5400000">
              <a:off x="2136" y="3000"/>
              <a:ext cx="528" cy="480"/>
            </a:xfrm>
            <a:custGeom>
              <a:avLst/>
              <a:gdLst>
                <a:gd name="G0" fmla="+- 0 0 0"/>
                <a:gd name="G1" fmla="+- -11796480 0 0"/>
                <a:gd name="G2" fmla="+- 0 0 -11796480"/>
                <a:gd name="G3" fmla="+- 10800 0 0"/>
                <a:gd name="G4" fmla="+- 0 0 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5400 0 0"/>
                <a:gd name="G9" fmla="+- 0 0 -11796480"/>
                <a:gd name="G10" fmla="+- 5400 0 2700"/>
                <a:gd name="G11" fmla="cos G10 0"/>
                <a:gd name="G12" fmla="sin G10 0"/>
                <a:gd name="G13" fmla="cos 13500 0"/>
                <a:gd name="G14" fmla="sin 13500 0"/>
                <a:gd name="G15" fmla="+- G11 10800 0"/>
                <a:gd name="G16" fmla="+- G12 10800 0"/>
                <a:gd name="G17" fmla="+- G13 10800 0"/>
                <a:gd name="G18" fmla="+- G14 10800 0"/>
                <a:gd name="G19" fmla="*/ 5400 1 2"/>
                <a:gd name="G20" fmla="+- G19 5400 0"/>
                <a:gd name="G21" fmla="cos G20 0"/>
                <a:gd name="G22" fmla="sin G20 0"/>
                <a:gd name="G23" fmla="+- G21 10800 0"/>
                <a:gd name="G24" fmla="+- G12 G23 G22"/>
                <a:gd name="G25" fmla="+- G22 G23 G11"/>
                <a:gd name="G26" fmla="cos 10800 0"/>
                <a:gd name="G27" fmla="sin 10800 0"/>
                <a:gd name="G28" fmla="cos 5400 0"/>
                <a:gd name="G29" fmla="sin 5400 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11796480"/>
                <a:gd name="G36" fmla="sin G34 -11796480"/>
                <a:gd name="G37" fmla="+/ -11796480 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5400 G39"/>
                <a:gd name="G43" fmla="sin 54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0800 w 21600"/>
                <a:gd name="T5" fmla="*/ -1 h 21600"/>
                <a:gd name="T6" fmla="*/ 2699 w 21600"/>
                <a:gd name="T7" fmla="*/ 10799 h 21600"/>
                <a:gd name="T8" fmla="*/ 10800 w 21600"/>
                <a:gd name="T9" fmla="*/ 5399 h 21600"/>
                <a:gd name="T10" fmla="*/ 24300 w 21600"/>
                <a:gd name="T11" fmla="*/ 10800 h 21600"/>
                <a:gd name="T12" fmla="*/ 18900 w 21600"/>
                <a:gd name="T13" fmla="*/ 16200 h 21600"/>
                <a:gd name="T14" fmla="*/ 13500 w 21600"/>
                <a:gd name="T15" fmla="*/ 10800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7817" y="5400"/>
                    <a:pt x="5400" y="7817"/>
                    <a:pt x="5400" y="10800"/>
                  </a:cubicBezTo>
                  <a:lnTo>
                    <a:pt x="-1" y="10799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4" y="-1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  <p:sp>
          <p:nvSpPr>
            <p:cNvPr id="1052683" name="Text Box 11"/>
            <p:cNvSpPr txBox="1">
              <a:spLocks noChangeArrowheads="1"/>
            </p:cNvSpPr>
            <p:nvPr/>
          </p:nvSpPr>
          <p:spPr bwMode="auto">
            <a:xfrm>
              <a:off x="2304" y="2905"/>
              <a:ext cx="9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chemeClr val="bg1"/>
                  </a:solidFill>
                </a:rPr>
                <a:t>cAMP</a:t>
              </a:r>
            </a:p>
          </p:txBody>
        </p:sp>
        <p:sp>
          <p:nvSpPr>
            <p:cNvPr id="1052684" name="Text Box 12"/>
            <p:cNvSpPr txBox="1">
              <a:spLocks noChangeArrowheads="1"/>
            </p:cNvSpPr>
            <p:nvPr/>
          </p:nvSpPr>
          <p:spPr bwMode="auto">
            <a:xfrm>
              <a:off x="2244" y="3321"/>
              <a:ext cx="9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chemeClr val="bg1"/>
                  </a:solidFill>
                </a:rPr>
                <a:t>ATP</a:t>
              </a:r>
            </a:p>
          </p:txBody>
        </p:sp>
        <p:sp>
          <p:nvSpPr>
            <p:cNvPr id="1052685" name="Line 13"/>
            <p:cNvSpPr>
              <a:spLocks noChangeShapeType="1"/>
            </p:cNvSpPr>
            <p:nvPr/>
          </p:nvSpPr>
          <p:spPr bwMode="auto">
            <a:xfrm flipV="1">
              <a:off x="3024" y="2496"/>
              <a:ext cx="320" cy="48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</p:grpSp>
      <p:sp>
        <p:nvSpPr>
          <p:cNvPr id="1052686" name="Text Box 14"/>
          <p:cNvSpPr txBox="1">
            <a:spLocks noChangeArrowheads="1"/>
          </p:cNvSpPr>
          <p:nvPr/>
        </p:nvSpPr>
        <p:spPr bwMode="auto">
          <a:xfrm>
            <a:off x="4781550" y="4059332"/>
            <a:ext cx="1543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</a:rPr>
              <a:t>Ca</a:t>
            </a:r>
            <a:r>
              <a:rPr lang="en-US" sz="1400" b="1" baseline="30000">
                <a:solidFill>
                  <a:schemeClr val="bg1"/>
                </a:solidFill>
              </a:rPr>
              <a:t>2+</a:t>
            </a:r>
          </a:p>
        </p:txBody>
      </p:sp>
      <p:sp>
        <p:nvSpPr>
          <p:cNvPr id="1052687" name="Text Box 15"/>
          <p:cNvSpPr txBox="1">
            <a:spLocks noChangeArrowheads="1"/>
          </p:cNvSpPr>
          <p:nvPr/>
        </p:nvSpPr>
        <p:spPr bwMode="auto">
          <a:xfrm>
            <a:off x="5392738" y="5132482"/>
            <a:ext cx="12192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>
                <a:solidFill>
                  <a:schemeClr val="bg1"/>
                </a:solidFill>
              </a:rPr>
              <a:t>Gránulos de insulina</a:t>
            </a:r>
          </a:p>
        </p:txBody>
      </p:sp>
      <p:sp>
        <p:nvSpPr>
          <p:cNvPr id="1052689" name="Text Box 17"/>
          <p:cNvSpPr txBox="1">
            <a:spLocks noChangeArrowheads="1"/>
          </p:cNvSpPr>
          <p:nvPr/>
        </p:nvSpPr>
        <p:spPr bwMode="auto">
          <a:xfrm>
            <a:off x="3537248" y="5823677"/>
            <a:ext cx="2438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>
                <a:solidFill>
                  <a:schemeClr val="bg1"/>
                </a:solidFill>
              </a:rPr>
              <a:t>Célula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l-GR" b="1" dirty="0">
                <a:solidFill>
                  <a:schemeClr val="bg1"/>
                </a:solidFill>
              </a:rPr>
              <a:t>β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Pancreática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52690" name="Picture 18" descr="GLP-1 Cros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5721444"/>
            <a:ext cx="776288" cy="727075"/>
          </a:xfrm>
          <a:prstGeom prst="rect">
            <a:avLst/>
          </a:prstGeom>
          <a:noFill/>
        </p:spPr>
      </p:pic>
      <p:pic>
        <p:nvPicPr>
          <p:cNvPr id="1052691" name="Picture 19" descr="Insulin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4273644"/>
            <a:ext cx="822325" cy="676275"/>
          </a:xfrm>
          <a:prstGeom prst="rect">
            <a:avLst/>
          </a:prstGeom>
          <a:noFill/>
        </p:spPr>
      </p:pic>
      <p:sp>
        <p:nvSpPr>
          <p:cNvPr id="1052692" name="Text Box 20"/>
          <p:cNvSpPr txBox="1">
            <a:spLocks noChangeArrowheads="1"/>
          </p:cNvSpPr>
          <p:nvPr/>
        </p:nvSpPr>
        <p:spPr bwMode="auto">
          <a:xfrm>
            <a:off x="7467600" y="4578444"/>
            <a:ext cx="14478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/>
              <a:t>Liberación de insulina</a:t>
            </a:r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7458075" y="4089494"/>
            <a:ext cx="1174750" cy="1162050"/>
            <a:chOff x="4698" y="2284"/>
            <a:chExt cx="740" cy="732"/>
          </a:xfrm>
        </p:grpSpPr>
        <p:pic>
          <p:nvPicPr>
            <p:cNvPr id="1052694" name="Picture 2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698" y="2374"/>
              <a:ext cx="72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52695" name="Picture 2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966" y="2418"/>
              <a:ext cx="72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52696" name="Picture 2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112" y="2284"/>
              <a:ext cx="72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52697" name="Picture 2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366" y="2948"/>
              <a:ext cx="72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52698" name="Picture 2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724" y="2950"/>
              <a:ext cx="72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" name="Group 27"/>
          <p:cNvGrpSpPr>
            <a:grpSpLocks/>
          </p:cNvGrpSpPr>
          <p:nvPr/>
        </p:nvGrpSpPr>
        <p:grpSpPr bwMode="auto">
          <a:xfrm rot="-924564">
            <a:off x="1101725" y="2124169"/>
            <a:ext cx="1185863" cy="569913"/>
            <a:chOff x="306" y="1424"/>
            <a:chExt cx="616" cy="305"/>
          </a:xfrm>
        </p:grpSpPr>
        <p:pic>
          <p:nvPicPr>
            <p:cNvPr id="1052700" name="Picture 28" descr="glucose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06" y="1424"/>
              <a:ext cx="616" cy="305"/>
            </a:xfrm>
            <a:prstGeom prst="rect">
              <a:avLst/>
            </a:prstGeom>
            <a:noFill/>
          </p:spPr>
        </p:pic>
        <p:sp>
          <p:nvSpPr>
            <p:cNvPr id="1052701" name="Text Box 29"/>
            <p:cNvSpPr txBox="1">
              <a:spLocks noChangeArrowheads="1"/>
            </p:cNvSpPr>
            <p:nvPr/>
          </p:nvSpPr>
          <p:spPr bwMode="auto">
            <a:xfrm rot="780484">
              <a:off x="457" y="1523"/>
              <a:ext cx="312" cy="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200" b="1">
                  <a:solidFill>
                    <a:schemeClr val="bg1"/>
                  </a:solidFill>
                </a:rPr>
                <a:t>Glucosa</a:t>
              </a:r>
            </a:p>
          </p:txBody>
        </p:sp>
      </p:grpSp>
      <p:pic>
        <p:nvPicPr>
          <p:cNvPr id="1052702" name="Picture 30" descr="Closed Channel Cel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15663">
            <a:off x="4800600" y="1835244"/>
            <a:ext cx="1217613" cy="996950"/>
          </a:xfrm>
          <a:prstGeom prst="rect">
            <a:avLst/>
          </a:prstGeom>
          <a:noFill/>
        </p:spPr>
      </p:pic>
      <p:sp>
        <p:nvSpPr>
          <p:cNvPr id="1052703" name="Line 31"/>
          <p:cNvSpPr>
            <a:spLocks noChangeShapeType="1"/>
          </p:cNvSpPr>
          <p:nvPr/>
        </p:nvSpPr>
        <p:spPr bwMode="auto">
          <a:xfrm flipV="1">
            <a:off x="5310188" y="4073619"/>
            <a:ext cx="0" cy="244475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 type="triangl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33" name="Title 3"/>
          <p:cNvSpPr txBox="1">
            <a:spLocks/>
          </p:cNvSpPr>
          <p:nvPr/>
        </p:nvSpPr>
        <p:spPr>
          <a:xfrm>
            <a:off x="647848" y="847165"/>
            <a:ext cx="8267552" cy="988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914400">
              <a:spcBef>
                <a:spcPts val="0"/>
              </a:spcBef>
            </a:pPr>
            <a:r>
              <a:rPr lang="es-ES" sz="2400"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Se libera una cantidad limitada de insulina en respuesta a la estimulación del receptor de GLP-1 ante la ausencia de glucosa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52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52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5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5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52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52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052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1052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52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2679" grpId="0" animBg="1"/>
      <p:bldP spid="1052680" grpId="0" animBg="1"/>
      <p:bldP spid="1052686" grpId="0"/>
      <p:bldP spid="1052692" grpId="0"/>
      <p:bldP spid="105270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22" name="Picture 2" descr="Insulin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3991" y="3971793"/>
            <a:ext cx="1368425" cy="1474788"/>
          </a:xfrm>
          <a:prstGeom prst="rect">
            <a:avLst/>
          </a:prstGeom>
          <a:noFill/>
        </p:spPr>
      </p:pic>
      <p:pic>
        <p:nvPicPr>
          <p:cNvPr id="1054723" name="Picture 3" descr="Open Channel Cel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8166" y="1736593"/>
            <a:ext cx="6581775" cy="4935538"/>
          </a:xfrm>
          <a:prstGeom prst="rect">
            <a:avLst/>
          </a:prstGeom>
          <a:noFill/>
        </p:spPr>
      </p:pic>
      <p:pic>
        <p:nvPicPr>
          <p:cNvPr id="1054724" name="Picture 4" descr="Closed Channel Cel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8766" y="1904868"/>
            <a:ext cx="1217612" cy="996950"/>
          </a:xfrm>
          <a:prstGeom prst="rect">
            <a:avLst/>
          </a:prstGeom>
          <a:noFill/>
        </p:spPr>
      </p:pic>
      <p:sp>
        <p:nvSpPr>
          <p:cNvPr id="1054725" name="Text Box 5"/>
          <p:cNvSpPr txBox="1">
            <a:spLocks noChangeArrowheads="1"/>
          </p:cNvSpPr>
          <p:nvPr/>
        </p:nvSpPr>
        <p:spPr bwMode="auto">
          <a:xfrm>
            <a:off x="1662066" y="5373556"/>
            <a:ext cx="85407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>
                <a:solidFill>
                  <a:schemeClr val="bg1"/>
                </a:solidFill>
              </a:rPr>
              <a:t>Receptor de GLP-1</a:t>
            </a:r>
          </a:p>
        </p:txBody>
      </p:sp>
      <p:sp>
        <p:nvSpPr>
          <p:cNvPr id="1054726" name="Line 6"/>
          <p:cNvSpPr>
            <a:spLocks noChangeShapeType="1"/>
          </p:cNvSpPr>
          <p:nvPr/>
        </p:nvSpPr>
        <p:spPr bwMode="auto">
          <a:xfrm flipV="1">
            <a:off x="2765378" y="5324343"/>
            <a:ext cx="4318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1054727" name="Text Box 7"/>
          <p:cNvSpPr txBox="1">
            <a:spLocks noChangeArrowheads="1"/>
          </p:cNvSpPr>
          <p:nvPr/>
        </p:nvSpPr>
        <p:spPr bwMode="auto">
          <a:xfrm>
            <a:off x="5227591" y="4938581"/>
            <a:ext cx="12192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>
                <a:solidFill>
                  <a:schemeClr val="bg1"/>
                </a:solidFill>
              </a:rPr>
              <a:t>Gránulos de insulina</a:t>
            </a:r>
          </a:p>
        </p:txBody>
      </p:sp>
      <p:sp>
        <p:nvSpPr>
          <p:cNvPr id="1054729" name="Text Box 9"/>
          <p:cNvSpPr txBox="1">
            <a:spLocks noChangeArrowheads="1"/>
          </p:cNvSpPr>
          <p:nvPr/>
        </p:nvSpPr>
        <p:spPr bwMode="auto">
          <a:xfrm>
            <a:off x="3340053" y="5765668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Célula </a:t>
            </a:r>
            <a:r>
              <a:rPr lang="el-GR" b="1">
                <a:solidFill>
                  <a:schemeClr val="bg1"/>
                </a:solidFill>
              </a:rPr>
              <a:t>β</a:t>
            </a:r>
            <a:r>
              <a:rPr lang="en-US" b="1">
                <a:solidFill>
                  <a:schemeClr val="bg1"/>
                </a:solidFill>
              </a:rPr>
              <a:t> Pancreática</a:t>
            </a:r>
          </a:p>
        </p:txBody>
      </p:sp>
      <p:pic>
        <p:nvPicPr>
          <p:cNvPr id="1054730" name="Picture 10" descr="GLP-1 Cros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12916" y="5759318"/>
            <a:ext cx="776287" cy="727075"/>
          </a:xfrm>
          <a:prstGeom prst="rect">
            <a:avLst/>
          </a:prstGeom>
          <a:noFill/>
        </p:spPr>
      </p:pic>
      <p:sp>
        <p:nvSpPr>
          <p:cNvPr id="1054731" name="Line 11"/>
          <p:cNvSpPr>
            <a:spLocks noChangeShapeType="1"/>
          </p:cNvSpPr>
          <p:nvPr/>
        </p:nvSpPr>
        <p:spPr bwMode="auto">
          <a:xfrm flipV="1">
            <a:off x="5068841" y="3720968"/>
            <a:ext cx="0" cy="4381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1054732" name="Picture 12" descr="Insulin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753" y="3482843"/>
            <a:ext cx="1028700" cy="1109663"/>
          </a:xfrm>
          <a:prstGeom prst="rect">
            <a:avLst/>
          </a:prstGeom>
          <a:noFill/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647903" y="3371718"/>
            <a:ext cx="1543050" cy="747713"/>
            <a:chOff x="1620" y="2073"/>
            <a:chExt cx="972" cy="471"/>
          </a:xfrm>
        </p:grpSpPr>
        <p:sp>
          <p:nvSpPr>
            <p:cNvPr id="1054734" name="Line 14"/>
            <p:cNvSpPr>
              <a:spLocks noChangeShapeType="1"/>
            </p:cNvSpPr>
            <p:nvPr/>
          </p:nvSpPr>
          <p:spPr bwMode="auto">
            <a:xfrm flipV="1">
              <a:off x="1877" y="2280"/>
              <a:ext cx="139" cy="26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  <p:sp>
          <p:nvSpPr>
            <p:cNvPr id="1054735" name="Text Box 15"/>
            <p:cNvSpPr txBox="1">
              <a:spLocks noChangeArrowheads="1"/>
            </p:cNvSpPr>
            <p:nvPr/>
          </p:nvSpPr>
          <p:spPr bwMode="auto">
            <a:xfrm>
              <a:off x="1620" y="2073"/>
              <a:ext cx="9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bg1"/>
                  </a:solidFill>
                  <a:latin typeface="Arial Black" pitchFamily="4" charset="0"/>
                </a:rPr>
                <a:t>↑</a:t>
              </a:r>
              <a:r>
                <a:rPr lang="en-US" b="1">
                  <a:solidFill>
                    <a:schemeClr val="bg1"/>
                  </a:solidFill>
                </a:rPr>
                <a:t>ATP/ADP</a:t>
              </a:r>
            </a:p>
          </p:txBody>
        </p:sp>
      </p:grpSp>
      <p:sp>
        <p:nvSpPr>
          <p:cNvPr id="1054736" name="AutoShape 16"/>
          <p:cNvSpPr>
            <a:spLocks noChangeArrowheads="1"/>
          </p:cNvSpPr>
          <p:nvPr/>
        </p:nvSpPr>
        <p:spPr bwMode="auto">
          <a:xfrm>
            <a:off x="3757566" y="1542918"/>
            <a:ext cx="1543050" cy="762000"/>
          </a:xfrm>
          <a:custGeom>
            <a:avLst/>
            <a:gdLst>
              <a:gd name="G0" fmla="+- -208371 0 0"/>
              <a:gd name="G1" fmla="+- -11796480 0 0"/>
              <a:gd name="G2" fmla="+- -208371 0 -11796480"/>
              <a:gd name="G3" fmla="+- 10800 0 0"/>
              <a:gd name="G4" fmla="+- 0 0 -208371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924 0 0"/>
              <a:gd name="G9" fmla="+- 0 0 -11796480"/>
              <a:gd name="G10" fmla="+- 8924 0 2700"/>
              <a:gd name="G11" fmla="cos G10 -208371"/>
              <a:gd name="G12" fmla="sin G10 -208371"/>
              <a:gd name="G13" fmla="cos 13500 -208371"/>
              <a:gd name="G14" fmla="sin 13500 -208371"/>
              <a:gd name="G15" fmla="+- G11 10800 0"/>
              <a:gd name="G16" fmla="+- G12 10800 0"/>
              <a:gd name="G17" fmla="+- G13 10800 0"/>
              <a:gd name="G18" fmla="+- G14 10800 0"/>
              <a:gd name="G19" fmla="*/ 8924 1 2"/>
              <a:gd name="G20" fmla="+- G19 5400 0"/>
              <a:gd name="G21" fmla="cos G20 -208371"/>
              <a:gd name="G22" fmla="sin G20 -208371"/>
              <a:gd name="G23" fmla="+- G21 10800 0"/>
              <a:gd name="G24" fmla="+- G12 G23 G22"/>
              <a:gd name="G25" fmla="+- G22 G23 G11"/>
              <a:gd name="G26" fmla="cos 10800 -208371"/>
              <a:gd name="G27" fmla="sin 10800 -208371"/>
              <a:gd name="G28" fmla="cos 8924 -208371"/>
              <a:gd name="G29" fmla="sin 8924 -208371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-208371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924 G39"/>
              <a:gd name="G43" fmla="sin 8924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500 w 21600"/>
              <a:gd name="T5" fmla="*/ 4 h 21600"/>
              <a:gd name="T6" fmla="*/ 937 w 21600"/>
              <a:gd name="T7" fmla="*/ 10799 h 21600"/>
              <a:gd name="T8" fmla="*/ 10552 w 21600"/>
              <a:gd name="T9" fmla="*/ 1879 h 21600"/>
              <a:gd name="T10" fmla="*/ 24279 w 21600"/>
              <a:gd name="T11" fmla="*/ 10051 h 21600"/>
              <a:gd name="T12" fmla="*/ 20847 w 21600"/>
              <a:gd name="T13" fmla="*/ 13885 h 21600"/>
              <a:gd name="T14" fmla="*/ 17014 w 21600"/>
              <a:gd name="T15" fmla="*/ 10454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9710" y="10305"/>
                </a:moveTo>
                <a:cubicBezTo>
                  <a:pt x="19447" y="5576"/>
                  <a:pt x="15536" y="1875"/>
                  <a:pt x="10800" y="1875"/>
                </a:cubicBezTo>
                <a:cubicBezTo>
                  <a:pt x="5871" y="1876"/>
                  <a:pt x="1876" y="5871"/>
                  <a:pt x="1876" y="10800"/>
                </a:cubicBezTo>
                <a:lnTo>
                  <a:pt x="-1" y="10799"/>
                </a:lnTo>
                <a:cubicBezTo>
                  <a:pt x="0" y="4835"/>
                  <a:pt x="4835" y="0"/>
                  <a:pt x="10800" y="0"/>
                </a:cubicBezTo>
                <a:cubicBezTo>
                  <a:pt x="16531" y="-1"/>
                  <a:pt x="21265" y="4477"/>
                  <a:pt x="21583" y="10200"/>
                </a:cubicBezTo>
                <a:lnTo>
                  <a:pt x="24279" y="10051"/>
                </a:lnTo>
                <a:lnTo>
                  <a:pt x="20847" y="13885"/>
                </a:lnTo>
                <a:lnTo>
                  <a:pt x="17014" y="10454"/>
                </a:lnTo>
                <a:lnTo>
                  <a:pt x="19710" y="10305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33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1054737" name="Text Box 17"/>
          <p:cNvSpPr txBox="1">
            <a:spLocks noChangeArrowheads="1"/>
          </p:cNvSpPr>
          <p:nvPr/>
        </p:nvSpPr>
        <p:spPr bwMode="auto">
          <a:xfrm>
            <a:off x="987378" y="4644893"/>
            <a:ext cx="12954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200" b="1"/>
              <a:t>Transportador de glucosa</a:t>
            </a:r>
          </a:p>
        </p:txBody>
      </p:sp>
      <p:sp>
        <p:nvSpPr>
          <p:cNvPr id="1054738" name="Text Box 18"/>
          <p:cNvSpPr txBox="1">
            <a:spLocks noChangeArrowheads="1"/>
          </p:cNvSpPr>
          <p:nvPr/>
        </p:nvSpPr>
        <p:spPr bwMode="auto">
          <a:xfrm>
            <a:off x="2647903" y="2352543"/>
            <a:ext cx="830263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200" b="1">
                <a:solidFill>
                  <a:schemeClr val="bg1"/>
                </a:solidFill>
              </a:rPr>
              <a:t>Canal de K/ATP</a:t>
            </a:r>
          </a:p>
        </p:txBody>
      </p:sp>
      <p:sp>
        <p:nvSpPr>
          <p:cNvPr id="1054739" name="Text Box 19"/>
          <p:cNvSpPr txBox="1">
            <a:spLocks noChangeArrowheads="1"/>
          </p:cNvSpPr>
          <p:nvPr/>
        </p:nvSpPr>
        <p:spPr bwMode="auto">
          <a:xfrm>
            <a:off x="5864178" y="2276343"/>
            <a:ext cx="1219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85000"/>
              </a:lnSpc>
            </a:pPr>
            <a:r>
              <a:rPr lang="en-US" sz="1200" b="1"/>
              <a:t>Canal de Ca</a:t>
            </a:r>
            <a:r>
              <a:rPr lang="en-US" sz="1200" b="1" baseline="30000"/>
              <a:t>2+ </a:t>
            </a:r>
            <a:r>
              <a:rPr lang="en-US" sz="1200" b="1"/>
              <a:t>voltaje-dependiente</a:t>
            </a: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3197178" y="4181343"/>
            <a:ext cx="1879600" cy="1676400"/>
            <a:chOff x="2160" y="2496"/>
            <a:chExt cx="1184" cy="1056"/>
          </a:xfrm>
        </p:grpSpPr>
        <p:sp>
          <p:nvSpPr>
            <p:cNvPr id="1054741" name="AutoShape 21"/>
            <p:cNvSpPr>
              <a:spLocks noChangeArrowheads="1"/>
            </p:cNvSpPr>
            <p:nvPr/>
          </p:nvSpPr>
          <p:spPr bwMode="auto">
            <a:xfrm rot="-5400000">
              <a:off x="2136" y="3000"/>
              <a:ext cx="528" cy="480"/>
            </a:xfrm>
            <a:custGeom>
              <a:avLst/>
              <a:gdLst>
                <a:gd name="G0" fmla="+- 0 0 0"/>
                <a:gd name="G1" fmla="+- -11796480 0 0"/>
                <a:gd name="G2" fmla="+- 0 0 -11796480"/>
                <a:gd name="G3" fmla="+- 10800 0 0"/>
                <a:gd name="G4" fmla="+- 0 0 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5400 0 0"/>
                <a:gd name="G9" fmla="+- 0 0 -11796480"/>
                <a:gd name="G10" fmla="+- 5400 0 2700"/>
                <a:gd name="G11" fmla="cos G10 0"/>
                <a:gd name="G12" fmla="sin G10 0"/>
                <a:gd name="G13" fmla="cos 13500 0"/>
                <a:gd name="G14" fmla="sin 13500 0"/>
                <a:gd name="G15" fmla="+- G11 10800 0"/>
                <a:gd name="G16" fmla="+- G12 10800 0"/>
                <a:gd name="G17" fmla="+- G13 10800 0"/>
                <a:gd name="G18" fmla="+- G14 10800 0"/>
                <a:gd name="G19" fmla="*/ 5400 1 2"/>
                <a:gd name="G20" fmla="+- G19 5400 0"/>
                <a:gd name="G21" fmla="cos G20 0"/>
                <a:gd name="G22" fmla="sin G20 0"/>
                <a:gd name="G23" fmla="+- G21 10800 0"/>
                <a:gd name="G24" fmla="+- G12 G23 G22"/>
                <a:gd name="G25" fmla="+- G22 G23 G11"/>
                <a:gd name="G26" fmla="cos 10800 0"/>
                <a:gd name="G27" fmla="sin 10800 0"/>
                <a:gd name="G28" fmla="cos 5400 0"/>
                <a:gd name="G29" fmla="sin 5400 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11796480"/>
                <a:gd name="G36" fmla="sin G34 -11796480"/>
                <a:gd name="G37" fmla="+/ -11796480 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5400 G39"/>
                <a:gd name="G43" fmla="sin 54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0800 w 21600"/>
                <a:gd name="T5" fmla="*/ -1 h 21600"/>
                <a:gd name="T6" fmla="*/ 2699 w 21600"/>
                <a:gd name="T7" fmla="*/ 10799 h 21600"/>
                <a:gd name="T8" fmla="*/ 10800 w 21600"/>
                <a:gd name="T9" fmla="*/ 5399 h 21600"/>
                <a:gd name="T10" fmla="*/ 24300 w 21600"/>
                <a:gd name="T11" fmla="*/ 10800 h 21600"/>
                <a:gd name="T12" fmla="*/ 18900 w 21600"/>
                <a:gd name="T13" fmla="*/ 16200 h 21600"/>
                <a:gd name="T14" fmla="*/ 13500 w 21600"/>
                <a:gd name="T15" fmla="*/ 10800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7817" y="5400"/>
                    <a:pt x="5400" y="7817"/>
                    <a:pt x="5400" y="10800"/>
                  </a:cubicBezTo>
                  <a:lnTo>
                    <a:pt x="-1" y="10799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4" y="-1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  <p:sp>
          <p:nvSpPr>
            <p:cNvPr id="1054742" name="Text Box 22"/>
            <p:cNvSpPr txBox="1">
              <a:spLocks noChangeArrowheads="1"/>
            </p:cNvSpPr>
            <p:nvPr/>
          </p:nvSpPr>
          <p:spPr bwMode="auto">
            <a:xfrm>
              <a:off x="2304" y="2905"/>
              <a:ext cx="9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chemeClr val="bg1"/>
                  </a:solidFill>
                </a:rPr>
                <a:t>cAMP</a:t>
              </a:r>
            </a:p>
          </p:txBody>
        </p:sp>
        <p:sp>
          <p:nvSpPr>
            <p:cNvPr id="1054743" name="Text Box 23"/>
            <p:cNvSpPr txBox="1">
              <a:spLocks noChangeArrowheads="1"/>
            </p:cNvSpPr>
            <p:nvPr/>
          </p:nvSpPr>
          <p:spPr bwMode="auto">
            <a:xfrm>
              <a:off x="2244" y="3321"/>
              <a:ext cx="9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chemeClr val="bg1"/>
                  </a:solidFill>
                </a:rPr>
                <a:t>ATP</a:t>
              </a:r>
            </a:p>
          </p:txBody>
        </p:sp>
        <p:sp>
          <p:nvSpPr>
            <p:cNvPr id="1054744" name="Line 24"/>
            <p:cNvSpPr>
              <a:spLocks noChangeShapeType="1"/>
            </p:cNvSpPr>
            <p:nvPr/>
          </p:nvSpPr>
          <p:spPr bwMode="auto">
            <a:xfrm flipV="1">
              <a:off x="3024" y="2496"/>
              <a:ext cx="320" cy="48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</p:grpSp>
      <p:sp>
        <p:nvSpPr>
          <p:cNvPr id="1054745" name="Text Box 25"/>
          <p:cNvSpPr txBox="1">
            <a:spLocks noChangeArrowheads="1"/>
          </p:cNvSpPr>
          <p:nvPr/>
        </p:nvSpPr>
        <p:spPr bwMode="auto">
          <a:xfrm>
            <a:off x="4578303" y="3814631"/>
            <a:ext cx="1543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</a:rPr>
              <a:t>Ca</a:t>
            </a:r>
            <a:r>
              <a:rPr lang="en-US" sz="1400" b="1" baseline="30000">
                <a:solidFill>
                  <a:schemeClr val="bg1"/>
                </a:solidFill>
              </a:rPr>
              <a:t>2+</a:t>
            </a:r>
          </a:p>
        </p:txBody>
      </p:sp>
      <p:sp>
        <p:nvSpPr>
          <p:cNvPr id="1054746" name="Line 26"/>
          <p:cNvSpPr>
            <a:spLocks noChangeShapeType="1"/>
          </p:cNvSpPr>
          <p:nvPr/>
        </p:nvSpPr>
        <p:spPr bwMode="auto">
          <a:xfrm>
            <a:off x="5373641" y="4186106"/>
            <a:ext cx="249237" cy="177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s-ES_tradnl"/>
          </a:p>
        </p:txBody>
      </p: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993728" y="1936395"/>
            <a:ext cx="977900" cy="484188"/>
            <a:chOff x="306" y="1424"/>
            <a:chExt cx="616" cy="305"/>
          </a:xfrm>
        </p:grpSpPr>
        <p:pic>
          <p:nvPicPr>
            <p:cNvPr id="1054748" name="Picture 28" descr="glucose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06" y="1424"/>
              <a:ext cx="616" cy="305"/>
            </a:xfrm>
            <a:prstGeom prst="rect">
              <a:avLst/>
            </a:prstGeom>
            <a:noFill/>
          </p:spPr>
        </p:pic>
        <p:sp>
          <p:nvSpPr>
            <p:cNvPr id="1054749" name="Text Box 29"/>
            <p:cNvSpPr txBox="1">
              <a:spLocks noChangeArrowheads="1"/>
            </p:cNvSpPr>
            <p:nvPr/>
          </p:nvSpPr>
          <p:spPr bwMode="auto">
            <a:xfrm rot="780484">
              <a:off x="424" y="1526"/>
              <a:ext cx="379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200" b="1" dirty="0" err="1">
                  <a:solidFill>
                    <a:schemeClr val="bg1"/>
                  </a:solidFill>
                </a:rPr>
                <a:t>Glucosa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54750" name="Text Box 30"/>
          <p:cNvSpPr txBox="1">
            <a:spLocks noChangeArrowheads="1"/>
          </p:cNvSpPr>
          <p:nvPr/>
        </p:nvSpPr>
        <p:spPr bwMode="auto">
          <a:xfrm>
            <a:off x="5224416" y="1631818"/>
            <a:ext cx="1216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/>
              <a:t>Ca</a:t>
            </a:r>
            <a:r>
              <a:rPr lang="en-US" sz="2000" b="1" baseline="30000"/>
              <a:t>2+</a:t>
            </a:r>
          </a:p>
        </p:txBody>
      </p:sp>
      <p:sp>
        <p:nvSpPr>
          <p:cNvPr id="1054751" name="Line 31"/>
          <p:cNvSpPr>
            <a:spLocks noChangeShapeType="1"/>
          </p:cNvSpPr>
          <p:nvPr/>
        </p:nvSpPr>
        <p:spPr bwMode="auto">
          <a:xfrm rot="7386681" flipV="1">
            <a:off x="5536359" y="4088475"/>
            <a:ext cx="1587" cy="4381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1054752" name="Picture 32" descr="Insulin 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854653" y="4240081"/>
            <a:ext cx="822325" cy="676275"/>
          </a:xfrm>
          <a:prstGeom prst="rect">
            <a:avLst/>
          </a:prstGeom>
          <a:noFill/>
        </p:spPr>
      </p:pic>
      <p:sp>
        <p:nvSpPr>
          <p:cNvPr id="1054753" name="Text Box 33"/>
          <p:cNvSpPr txBox="1">
            <a:spLocks noChangeArrowheads="1"/>
          </p:cNvSpPr>
          <p:nvPr/>
        </p:nvSpPr>
        <p:spPr bwMode="auto">
          <a:xfrm>
            <a:off x="7769178" y="4681406"/>
            <a:ext cx="113347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>
                <a:solidFill>
                  <a:schemeClr val="bg1"/>
                </a:solidFill>
              </a:rPr>
              <a:t>Liberación de insulina</a:t>
            </a:r>
          </a:p>
        </p:txBody>
      </p: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7216728" y="4079743"/>
            <a:ext cx="1174750" cy="1162050"/>
            <a:chOff x="4698" y="2284"/>
            <a:chExt cx="740" cy="732"/>
          </a:xfrm>
        </p:grpSpPr>
        <p:pic>
          <p:nvPicPr>
            <p:cNvPr id="1054755" name="Picture 35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698" y="2374"/>
              <a:ext cx="72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54756" name="Picture 36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966" y="2418"/>
              <a:ext cx="72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54757" name="Picture 37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112" y="2284"/>
              <a:ext cx="72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54758" name="Picture 38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366" y="2948"/>
              <a:ext cx="72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54759" name="Picture 3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724" y="2950"/>
              <a:ext cx="72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054760" name="Picture 40" descr="Closed Channel Cel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15663">
            <a:off x="4592591" y="1904868"/>
            <a:ext cx="1217612" cy="996950"/>
          </a:xfrm>
          <a:prstGeom prst="rect">
            <a:avLst/>
          </a:prstGeom>
          <a:noFill/>
        </p:spPr>
      </p:pic>
      <p:sp>
        <p:nvSpPr>
          <p:cNvPr id="1054761" name="Line 41"/>
          <p:cNvSpPr>
            <a:spLocks noChangeShapeType="1"/>
          </p:cNvSpPr>
          <p:nvPr/>
        </p:nvSpPr>
        <p:spPr bwMode="auto">
          <a:xfrm flipV="1">
            <a:off x="5078366" y="3828918"/>
            <a:ext cx="0" cy="244475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 type="triangl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1054762" name="Picture 42" descr="Insulin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3203" y="4930643"/>
            <a:ext cx="1028700" cy="1109663"/>
          </a:xfrm>
          <a:prstGeom prst="rect">
            <a:avLst/>
          </a:prstGeom>
          <a:noFill/>
        </p:spPr>
      </p:pic>
      <p:pic>
        <p:nvPicPr>
          <p:cNvPr id="1054763" name="Picture 43" descr="Insulin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0828" y="3111368"/>
            <a:ext cx="1028700" cy="1109663"/>
          </a:xfrm>
          <a:prstGeom prst="rect">
            <a:avLst/>
          </a:prstGeom>
          <a:noFill/>
        </p:spPr>
      </p:pic>
      <p:pic>
        <p:nvPicPr>
          <p:cNvPr id="1054764" name="Picture 44" descr="Insulin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7103" y="3063743"/>
            <a:ext cx="1028700" cy="1109663"/>
          </a:xfrm>
          <a:prstGeom prst="rect">
            <a:avLst/>
          </a:prstGeom>
          <a:noFill/>
        </p:spPr>
      </p:pic>
      <p:pic>
        <p:nvPicPr>
          <p:cNvPr id="1054765" name="Picture 45" descr="Insulin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8053" y="5216393"/>
            <a:ext cx="1028700" cy="1109663"/>
          </a:xfrm>
          <a:prstGeom prst="rect">
            <a:avLst/>
          </a:prstGeom>
          <a:noFill/>
        </p:spPr>
      </p:pic>
      <p:pic>
        <p:nvPicPr>
          <p:cNvPr id="1054766" name="Picture 46" descr="Insulin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9428" y="2568443"/>
            <a:ext cx="1028700" cy="1109663"/>
          </a:xfrm>
          <a:prstGeom prst="rect">
            <a:avLst/>
          </a:prstGeom>
          <a:noFill/>
        </p:spPr>
      </p:pic>
      <p:sp>
        <p:nvSpPr>
          <p:cNvPr id="1054767" name="Rectangle 4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68413" y="6427788"/>
            <a:ext cx="74072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5000"/>
              </a:lnSpc>
              <a:buClr>
                <a:srgbClr val="000066"/>
              </a:buClr>
              <a:buSzPct val="100000"/>
            </a:pPr>
            <a:r>
              <a:rPr lang="de-DE" sz="1000" b="1">
                <a:solidFill>
                  <a:srgbClr val="FFFFFF"/>
                </a:solidFill>
              </a:rPr>
              <a:t>Gromada J, et al. </a:t>
            </a:r>
            <a:r>
              <a:rPr lang="de-DE" sz="1000" b="1" i="1">
                <a:solidFill>
                  <a:srgbClr val="FFFFFF"/>
                </a:solidFill>
              </a:rPr>
              <a:t>Pflugers Arch – Eur J Physiol.</a:t>
            </a:r>
            <a:r>
              <a:rPr lang="de-DE" sz="1000" b="1">
                <a:solidFill>
                  <a:srgbClr val="FFFFFF"/>
                </a:solidFill>
              </a:rPr>
              <a:t> 1998;435:583-594; </a:t>
            </a:r>
            <a:r>
              <a:rPr lang="en-US" sz="1000" b="1">
                <a:solidFill>
                  <a:srgbClr val="FFFFFF"/>
                </a:solidFill>
              </a:rPr>
              <a:t>MacDonald PE, et al. </a:t>
            </a:r>
            <a:r>
              <a:rPr lang="en-US" sz="1000" b="1" i="1">
                <a:solidFill>
                  <a:srgbClr val="FFFFFF"/>
                </a:solidFill>
              </a:rPr>
              <a:t>Diabetes. </a:t>
            </a:r>
            <a:r>
              <a:rPr lang="en-US" sz="1000" b="1">
                <a:solidFill>
                  <a:srgbClr val="FFFFFF"/>
                </a:solidFill>
              </a:rPr>
              <a:t>2002;51:S434-S442.</a:t>
            </a:r>
            <a:endParaRPr lang="de-DE" sz="1000" b="1">
              <a:solidFill>
                <a:srgbClr val="FFFFFF"/>
              </a:solidFill>
            </a:endParaRPr>
          </a:p>
          <a:p>
            <a:pPr eaLnBrk="0" hangingPunct="0">
              <a:lnSpc>
                <a:spcPct val="95000"/>
              </a:lnSpc>
              <a:buClr>
                <a:srgbClr val="000066"/>
              </a:buClr>
              <a:buSzPct val="100000"/>
            </a:pPr>
            <a:endParaRPr lang="de-DE" sz="1000" b="1">
              <a:solidFill>
                <a:schemeClr val="bg1"/>
              </a:solidFill>
            </a:endParaRPr>
          </a:p>
        </p:txBody>
      </p:sp>
      <p:sp>
        <p:nvSpPr>
          <p:cNvPr id="49" name="Title 3"/>
          <p:cNvSpPr txBox="1">
            <a:spLocks/>
          </p:cNvSpPr>
          <p:nvPr/>
        </p:nvSpPr>
        <p:spPr>
          <a:xfrm>
            <a:off x="456678" y="765235"/>
            <a:ext cx="8496152" cy="6010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spcBef>
                <a:spcPts val="0"/>
              </a:spcBef>
            </a:pPr>
            <a:r>
              <a:rPr lang="es-ES" sz="2400"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Las acciones </a:t>
            </a:r>
            <a:r>
              <a:rPr lang="es-ES" sz="2400" b="1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insulinotrópicas</a:t>
            </a:r>
            <a:r>
              <a:rPr lang="es-ES" sz="2400" b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de GLP-1 son </a:t>
            </a:r>
            <a:r>
              <a:rPr lang="es-ES" sz="2400" b="1" kern="0" dirty="0" err="1">
                <a:solidFill>
                  <a:sysClr val="windowText" lastClr="000000"/>
                </a:solidFill>
                <a:latin typeface="Times New Roman"/>
                <a:cs typeface="Times New Roman"/>
              </a:rPr>
              <a:t>glucodependientes</a:t>
            </a:r>
            <a:endParaRPr lang="es-ES" sz="2400" b="1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54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4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54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54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54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54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54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54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54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91 0.03542 C 0.05694 0.08125 0.06336 0.26459 0.10173 0.31065 C 0.1401 0.35672 0.24132 0.31111 0.27795 0.31135 " pathEditMode="relative" rAng="0" ptsTypes="aaa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00" y="16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54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54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54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54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54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1" dur="500"/>
                                        <p:tgtEl>
                                          <p:spTgt spid="10547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6.54638E-7 C -0.01475 0.02776 -0.08281 0.11427 -0.08854 0.16632 C -0.09427 0.21837 -0.04583 0.28221 -0.03454 0.31275 " pathEditMode="relative" rAng="0" ptsTypes="aaa">
                                      <p:cBhvr>
                                        <p:cTn id="68" dur="2000" fill="hold"/>
                                        <p:tgtEl>
                                          <p:spTgt spid="10547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0" y="1560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to="1.25" calcmode="lin" valueType="num">
                                      <p:cBhvr override="childStyle">
                                        <p:cTn id="70" dur="2000" fill="hold"/>
                                        <p:tgtEl>
                                          <p:spTgt spid="105475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000" fill="hold"/>
                                        <p:tgtEl>
                                          <p:spTgt spid="10547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547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054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054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54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054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054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054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054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054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054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26" grpId="0" animBg="1"/>
      <p:bldP spid="1054731" grpId="0" animBg="1"/>
      <p:bldP spid="1054736" grpId="0" animBg="1"/>
      <p:bldP spid="1054745" grpId="0"/>
      <p:bldP spid="1054745" grpId="1"/>
      <p:bldP spid="1054746" grpId="0" animBg="1"/>
      <p:bldP spid="1054750" grpId="0"/>
      <p:bldP spid="1054750" grpId="1"/>
      <p:bldP spid="1054750" grpId="2"/>
      <p:bldP spid="1054750" grpId="3"/>
      <p:bldP spid="1054751" grpId="0" animBg="1"/>
      <p:bldP spid="1054753" grpId="0"/>
      <p:bldP spid="105476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644" y="1077974"/>
            <a:ext cx="6722951" cy="5516085"/>
          </a:xfrm>
          <a:prstGeom prst="rect">
            <a:avLst/>
          </a:prstGeom>
        </p:spPr>
      </p:pic>
      <p:sp>
        <p:nvSpPr>
          <p:cNvPr id="6" name="Source"/>
          <p:cNvSpPr txBox="1"/>
          <p:nvPr>
            <p:custDataLst>
              <p:tags r:id="rId1"/>
            </p:custDataLst>
          </p:nvPr>
        </p:nvSpPr>
        <p:spPr>
          <a:xfrm>
            <a:off x="441810" y="6623346"/>
            <a:ext cx="1951274" cy="159403"/>
          </a:xfrm>
          <a:prstGeom prst="rect">
            <a:avLst/>
          </a:prstGeom>
          <a:noFill/>
          <a:ln w="9525">
            <a:noFill/>
          </a:ln>
        </p:spPr>
        <p:txBody>
          <a:bodyPr vert="horz" wrap="none" lIns="0" tIns="0" rIns="0" bIns="0" rtlCol="0" anchor="b" anchorCtr="0">
            <a:spAutoFit/>
          </a:bodyPr>
          <a:lstStyle/>
          <a:p>
            <a:pPr marL="466725" indent="-466725">
              <a:lnSpc>
                <a:spcPct val="93000"/>
              </a:lnSpc>
              <a:buClr>
                <a:schemeClr val="tx1"/>
              </a:buClr>
              <a:buSzPct val="100000"/>
            </a:pPr>
            <a:r>
              <a:rPr lang="en-US" sz="1100" b="1" dirty="0" smtClean="0">
                <a:cs typeface="Arial" pitchFamily="34" charset="0"/>
              </a:rPr>
              <a:t>Cell Metabolism – January 2006</a:t>
            </a:r>
            <a:endParaRPr lang="en-US" sz="1100" b="1" dirty="0">
              <a:cs typeface="Arial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7319" y="829808"/>
            <a:ext cx="23294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GLUT2 Km = 15 </a:t>
            </a:r>
            <a:r>
              <a:rPr lang="es-ES" b="1" dirty="0" err="1" smtClean="0">
                <a:solidFill>
                  <a:srgbClr val="FF0000"/>
                </a:solidFill>
              </a:rPr>
              <a:t>mM</a:t>
            </a:r>
            <a:endParaRPr lang="es-ES" b="1" dirty="0" smtClean="0">
              <a:solidFill>
                <a:srgbClr val="FF0000"/>
              </a:solidFill>
            </a:endParaRPr>
          </a:p>
          <a:p>
            <a:endParaRPr lang="es-ES" b="1" dirty="0" smtClean="0">
              <a:solidFill>
                <a:srgbClr val="FF0000"/>
              </a:solidFill>
            </a:endParaRPr>
          </a:p>
          <a:p>
            <a:r>
              <a:rPr lang="es-ES" b="1" dirty="0" smtClean="0">
                <a:solidFill>
                  <a:srgbClr val="FF0000"/>
                </a:solidFill>
              </a:rPr>
              <a:t>GK Km = 10mM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696115" y="1014474"/>
            <a:ext cx="2214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0000FF"/>
                </a:solidFill>
              </a:rPr>
              <a:t>GLUT3 Km = 1 </a:t>
            </a:r>
            <a:r>
              <a:rPr lang="es-ES" b="1" dirty="0" err="1" smtClean="0">
                <a:solidFill>
                  <a:srgbClr val="0000FF"/>
                </a:solidFill>
              </a:rPr>
              <a:t>mM</a:t>
            </a:r>
            <a:endParaRPr lang="es-ES" b="1" dirty="0" smtClean="0">
              <a:solidFill>
                <a:srgbClr val="0000FF"/>
              </a:solidFill>
            </a:endParaRPr>
          </a:p>
          <a:p>
            <a:pPr algn="ctr"/>
            <a:r>
              <a:rPr lang="es-ES" b="1" dirty="0" smtClean="0">
                <a:solidFill>
                  <a:srgbClr val="0000FF"/>
                </a:solidFill>
              </a:rPr>
              <a:t>En cerebro</a:t>
            </a:r>
            <a:endParaRPr lang="es-ES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Agrupar 11"/>
          <p:cNvGrpSpPr/>
          <p:nvPr/>
        </p:nvGrpSpPr>
        <p:grpSpPr>
          <a:xfrm>
            <a:off x="246595" y="2249925"/>
            <a:ext cx="8690984" cy="4602314"/>
            <a:chOff x="1391699" y="231802"/>
            <a:chExt cx="7711341" cy="5064421"/>
          </a:xfrm>
        </p:grpSpPr>
        <p:grpSp>
          <p:nvGrpSpPr>
            <p:cNvPr id="10" name="Agrupar 9"/>
            <p:cNvGrpSpPr/>
            <p:nvPr/>
          </p:nvGrpSpPr>
          <p:grpSpPr>
            <a:xfrm>
              <a:off x="1391699" y="231802"/>
              <a:ext cx="7711341" cy="4793908"/>
              <a:chOff x="323850" y="2852738"/>
              <a:chExt cx="8535988" cy="3736975"/>
            </a:xfrm>
          </p:grpSpPr>
          <p:pic>
            <p:nvPicPr>
              <p:cNvPr id="4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850" y="2852738"/>
                <a:ext cx="8535988" cy="3736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Text Box 8"/>
              <p:cNvSpPr txBox="1">
                <a:spLocks noChangeArrowheads="1"/>
              </p:cNvSpPr>
              <p:nvPr/>
            </p:nvSpPr>
            <p:spPr bwMode="auto">
              <a:xfrm>
                <a:off x="425840" y="5159746"/>
                <a:ext cx="1027898" cy="2904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1600" b="1" dirty="0" smtClean="0">
                    <a:solidFill>
                      <a:srgbClr val="CC0000"/>
                    </a:solidFill>
                  </a:rPr>
                  <a:t>(4-5 </a:t>
                </a:r>
                <a:r>
                  <a:rPr lang="es-ES" sz="1600" b="1" dirty="0" err="1" smtClean="0">
                    <a:solidFill>
                      <a:srgbClr val="CC0000"/>
                    </a:solidFill>
                  </a:rPr>
                  <a:t>mM</a:t>
                </a:r>
                <a:r>
                  <a:rPr lang="es-ES" sz="1600" b="1" dirty="0" smtClean="0">
                    <a:solidFill>
                      <a:srgbClr val="CC0000"/>
                    </a:solidFill>
                  </a:rPr>
                  <a:t>)</a:t>
                </a:r>
                <a:endParaRPr lang="es-ES" sz="1600" b="1" dirty="0">
                  <a:solidFill>
                    <a:srgbClr val="CC0000"/>
                  </a:solidFill>
                </a:endParaRPr>
              </a:p>
            </p:txBody>
          </p:sp>
          <p:sp>
            <p:nvSpPr>
              <p:cNvPr id="6" name="Text Box 9"/>
              <p:cNvSpPr txBox="1">
                <a:spLocks noChangeArrowheads="1"/>
              </p:cNvSpPr>
              <p:nvPr/>
            </p:nvSpPr>
            <p:spPr bwMode="auto">
              <a:xfrm>
                <a:off x="3304344" y="3407489"/>
                <a:ext cx="1903563" cy="2904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1600" b="1" dirty="0">
                    <a:solidFill>
                      <a:srgbClr val="CC0000"/>
                    </a:solidFill>
                  </a:rPr>
                  <a:t>Km = </a:t>
                </a:r>
                <a:r>
                  <a:rPr lang="es-ES" sz="1600" b="1" dirty="0" smtClean="0">
                    <a:solidFill>
                      <a:srgbClr val="CC0000"/>
                    </a:solidFill>
                  </a:rPr>
                  <a:t>15 </a:t>
                </a:r>
                <a:r>
                  <a:rPr lang="es-ES" sz="1600" b="1" dirty="0" err="1" smtClean="0">
                    <a:solidFill>
                      <a:srgbClr val="CC0000"/>
                    </a:solidFill>
                  </a:rPr>
                  <a:t>mM</a:t>
                </a:r>
                <a:endParaRPr lang="es-ES" sz="1600" b="1" dirty="0">
                  <a:solidFill>
                    <a:srgbClr val="CC0000"/>
                  </a:solidFill>
                </a:endParaRPr>
              </a:p>
            </p:txBody>
          </p:sp>
          <p:sp>
            <p:nvSpPr>
              <p:cNvPr id="7" name="Line 11"/>
              <p:cNvSpPr>
                <a:spLocks noChangeShapeType="1"/>
              </p:cNvSpPr>
              <p:nvPr/>
            </p:nvSpPr>
            <p:spPr bwMode="auto">
              <a:xfrm flipV="1">
                <a:off x="5724525" y="5229225"/>
                <a:ext cx="71438" cy="1223963"/>
              </a:xfrm>
              <a:prstGeom prst="line">
                <a:avLst/>
              </a:prstGeom>
              <a:noFill/>
              <a:ln w="19050">
                <a:solidFill>
                  <a:srgbClr val="A5002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" name="AutoShape 14"/>
              <p:cNvSpPr>
                <a:spLocks noChangeArrowheads="1"/>
              </p:cNvSpPr>
              <p:nvPr/>
            </p:nvSpPr>
            <p:spPr bwMode="auto">
              <a:xfrm>
                <a:off x="5653088" y="4908550"/>
                <a:ext cx="287337" cy="249238"/>
              </a:xfrm>
              <a:prstGeom prst="flowChartSummingJunction">
                <a:avLst/>
              </a:prstGeom>
              <a:noFill/>
              <a:ln w="19050">
                <a:solidFill>
                  <a:srgbClr val="A5002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" name="Rectangle 15"/>
              <p:cNvSpPr>
                <a:spLocks noChangeArrowheads="1"/>
              </p:cNvSpPr>
              <p:nvPr/>
            </p:nvSpPr>
            <p:spPr bwMode="auto">
              <a:xfrm>
                <a:off x="2362200" y="3352800"/>
                <a:ext cx="2741762" cy="380999"/>
              </a:xfrm>
              <a:prstGeom prst="rect">
                <a:avLst/>
              </a:prstGeom>
              <a:noFill/>
              <a:ln w="28575">
                <a:solidFill>
                  <a:srgbClr val="CC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5900974" y="4850571"/>
              <a:ext cx="970108" cy="445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b="1" dirty="0">
                  <a:solidFill>
                    <a:srgbClr val="CC0000"/>
                  </a:solidFill>
                </a:rPr>
                <a:t>F-1-P</a:t>
              </a:r>
            </a:p>
          </p:txBody>
        </p:sp>
      </p:grp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026997" y="819939"/>
            <a:ext cx="4663801" cy="1286506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es-ES" sz="1600" b="1" dirty="0" smtClean="0">
                <a:solidFill>
                  <a:srgbClr val="009900"/>
                </a:solidFill>
              </a:rPr>
              <a:t>Glucosa</a:t>
            </a:r>
            <a:r>
              <a:rPr lang="es-ES" sz="1600" b="1" dirty="0">
                <a:solidFill>
                  <a:srgbClr val="009900"/>
                </a:solidFill>
              </a:rPr>
              <a:t>, aumenta la actividad (compite con F-6-P) 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es-ES" sz="1600" b="1" dirty="0">
                <a:solidFill>
                  <a:srgbClr val="FF0000"/>
                </a:solidFill>
              </a:rPr>
              <a:t>F-6-P disminuye la actividad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es-ES" sz="1600" b="1" dirty="0">
                <a:solidFill>
                  <a:srgbClr val="009900"/>
                </a:solidFill>
              </a:rPr>
              <a:t>F-1-P aumenta la actividad ¿diabéticos?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95112" y="4360333"/>
            <a:ext cx="88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15 </a:t>
            </a:r>
            <a:r>
              <a:rPr lang="es-ES" b="1" dirty="0" err="1" smtClean="0">
                <a:solidFill>
                  <a:srgbClr val="FF0000"/>
                </a:solidFill>
              </a:rPr>
              <a:t>mM</a:t>
            </a:r>
            <a:endParaRPr lang="es-E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35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75" y="825500"/>
            <a:ext cx="8790501" cy="499300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06375" y="6627076"/>
            <a:ext cx="2212569" cy="235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baseline="30000" dirty="0"/>
              <a:t>Endocrine Reviews 20(6): 876–</a:t>
            </a:r>
            <a:r>
              <a:rPr lang="en-US" sz="1400" b="1" baseline="30000" dirty="0" smtClean="0"/>
              <a:t>913 1999</a:t>
            </a:r>
            <a:endParaRPr lang="es-ES" sz="1400" b="1" dirty="0"/>
          </a:p>
        </p:txBody>
      </p:sp>
    </p:spTree>
    <p:extLst>
      <p:ext uri="{BB962C8B-B14F-4D97-AF65-F5344CB8AC3E}">
        <p14:creationId xmlns:p14="http://schemas.microsoft.com/office/powerpoint/2010/main" val="131294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41" y="2856416"/>
            <a:ext cx="7620492" cy="400158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99" y="6553346"/>
            <a:ext cx="2324100" cy="1778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074647" y="618766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111410" y="778445"/>
            <a:ext cx="9032590" cy="2062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b="1" baseline="30000" dirty="0" smtClean="0"/>
              <a:t> </a:t>
            </a:r>
            <a:r>
              <a:rPr lang="es-ES" sz="1600" b="1" baseline="30000" dirty="0" err="1"/>
              <a:t>Binding</a:t>
            </a:r>
            <a:r>
              <a:rPr lang="es-ES" sz="1600" b="1" baseline="30000" dirty="0"/>
              <a:t> of GLP-1 </a:t>
            </a:r>
            <a:r>
              <a:rPr lang="es-ES" sz="1600" b="1" baseline="30000" dirty="0" err="1"/>
              <a:t>to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its</a:t>
            </a:r>
            <a:r>
              <a:rPr lang="es-ES" sz="1600" b="1" baseline="30000" dirty="0"/>
              <a:t> receptor in </a:t>
            </a:r>
            <a:r>
              <a:rPr lang="es-ES" sz="1600" b="1" baseline="30000" dirty="0">
                <a:latin typeface="Symbol" charset="2"/>
                <a:cs typeface="Symbol" charset="2"/>
              </a:rPr>
              <a:t>b-</a:t>
            </a:r>
            <a:r>
              <a:rPr lang="es-ES" sz="1600" b="1" baseline="30000" dirty="0" err="1"/>
              <a:t>cells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results</a:t>
            </a:r>
            <a:r>
              <a:rPr lang="es-ES" sz="1600" b="1" baseline="30000" dirty="0"/>
              <a:t> in </a:t>
            </a:r>
            <a:r>
              <a:rPr lang="es-ES" sz="1600" b="1" baseline="30000" dirty="0" err="1"/>
              <a:t>an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increase</a:t>
            </a:r>
            <a:r>
              <a:rPr lang="es-ES" sz="1600" b="1" baseline="30000" dirty="0"/>
              <a:t> in </a:t>
            </a:r>
            <a:r>
              <a:rPr lang="es-ES" sz="1600" b="1" baseline="30000" dirty="0" err="1"/>
              <a:t>intracellular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cAMP</a:t>
            </a:r>
            <a:r>
              <a:rPr lang="es-ES" sz="1600" b="1" baseline="30000" dirty="0"/>
              <a:t>, </a:t>
            </a:r>
            <a:r>
              <a:rPr lang="es-ES" sz="1600" b="1" baseline="30000" dirty="0" err="1"/>
              <a:t>leading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to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the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stimulation</a:t>
            </a:r>
            <a:r>
              <a:rPr lang="es-ES" sz="1600" b="1" baseline="30000" dirty="0"/>
              <a:t> of </a:t>
            </a:r>
            <a:r>
              <a:rPr lang="es-ES" sz="1600" b="1" baseline="30000" dirty="0" err="1"/>
              <a:t>insulin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exocytosis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by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two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different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pathways</a:t>
            </a:r>
            <a:r>
              <a:rPr lang="es-ES" sz="1600" b="1" baseline="30000" dirty="0"/>
              <a:t>: PKA-</a:t>
            </a:r>
            <a:r>
              <a:rPr lang="es-ES" sz="1600" b="1" baseline="30000" dirty="0" err="1"/>
              <a:t>dependent</a:t>
            </a:r>
            <a:r>
              <a:rPr lang="es-ES" sz="1600" b="1" baseline="30000" dirty="0"/>
              <a:t> and PKA-</a:t>
            </a:r>
            <a:r>
              <a:rPr lang="es-ES" sz="1600" b="1" baseline="30000" dirty="0" err="1"/>
              <a:t>independent</a:t>
            </a:r>
            <a:r>
              <a:rPr lang="es-ES" sz="1600" b="1" baseline="30000" dirty="0"/>
              <a:t> (EPAC) [29]. GLP-1 </a:t>
            </a:r>
            <a:r>
              <a:rPr lang="es-ES" sz="1600" b="1" baseline="30000" dirty="0" err="1"/>
              <a:t>also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increases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the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activity</a:t>
            </a:r>
            <a:r>
              <a:rPr lang="es-ES" sz="1600" b="1" baseline="30000" dirty="0"/>
              <a:t> of PDX1, </a:t>
            </a:r>
            <a:r>
              <a:rPr lang="es-ES" sz="1600" b="1" baseline="30000" dirty="0" err="1"/>
              <a:t>leading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to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the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regulation</a:t>
            </a:r>
            <a:r>
              <a:rPr lang="es-ES" sz="1600" b="1" baseline="30000" dirty="0"/>
              <a:t> of gene </a:t>
            </a:r>
            <a:r>
              <a:rPr lang="es-ES" sz="1600" b="1" baseline="30000" dirty="0" err="1"/>
              <a:t>expression</a:t>
            </a:r>
            <a:r>
              <a:rPr lang="es-ES" sz="1600" b="1" baseline="30000" dirty="0"/>
              <a:t>. </a:t>
            </a:r>
            <a:r>
              <a:rPr lang="es-ES" sz="1600" b="1" baseline="30000" dirty="0" err="1"/>
              <a:t>The</a:t>
            </a:r>
            <a:r>
              <a:rPr lang="es-ES" sz="1600" b="1" baseline="30000" dirty="0"/>
              <a:t> anti-</a:t>
            </a:r>
            <a:r>
              <a:rPr lang="es-ES" sz="1600" b="1" baseline="30000" dirty="0" err="1"/>
              <a:t>apoptotic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effect</a:t>
            </a:r>
            <a:r>
              <a:rPr lang="es-ES" sz="1600" b="1" baseline="30000" dirty="0"/>
              <a:t> of GLP-1 </a:t>
            </a:r>
            <a:r>
              <a:rPr lang="es-ES" sz="1600" b="1" baseline="30000" dirty="0" err="1"/>
              <a:t>is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mediated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by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the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activation</a:t>
            </a:r>
            <a:r>
              <a:rPr lang="es-ES" sz="1600" b="1" baseline="30000" dirty="0"/>
              <a:t> of CREB </a:t>
            </a:r>
            <a:r>
              <a:rPr lang="es-ES" sz="1600" b="1" baseline="30000" dirty="0" err="1"/>
              <a:t>via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the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phosphorylation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by</a:t>
            </a:r>
            <a:r>
              <a:rPr lang="es-ES" sz="1600" b="1" baseline="30000" dirty="0"/>
              <a:t> PKA and </a:t>
            </a:r>
            <a:r>
              <a:rPr lang="es-ES" sz="1600" b="1" baseline="30000" dirty="0" err="1"/>
              <a:t>its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interaction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with</a:t>
            </a:r>
            <a:r>
              <a:rPr lang="es-ES" sz="1600" b="1" baseline="30000" dirty="0"/>
              <a:t> a </a:t>
            </a:r>
            <a:r>
              <a:rPr lang="es-ES" sz="1600" b="1" baseline="30000" dirty="0" err="1"/>
              <a:t>coactivator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named</a:t>
            </a:r>
            <a:r>
              <a:rPr lang="es-ES" sz="1600" b="1" baseline="30000" dirty="0"/>
              <a:t> TORC2. </a:t>
            </a:r>
            <a:r>
              <a:rPr lang="es-ES" sz="1600" b="1" baseline="30000" dirty="0" err="1"/>
              <a:t>To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migrate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into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the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nucleus</a:t>
            </a:r>
            <a:r>
              <a:rPr lang="es-ES" sz="1600" b="1" baseline="30000" dirty="0"/>
              <a:t>, TORC2 </a:t>
            </a:r>
            <a:r>
              <a:rPr lang="es-ES" sz="1600" b="1" baseline="30000" dirty="0" err="1"/>
              <a:t>is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dephosphorylated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via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the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synergistic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activation</a:t>
            </a:r>
            <a:r>
              <a:rPr lang="es-ES" sz="1600" b="1" baseline="30000" dirty="0"/>
              <a:t> of TORC2 </a:t>
            </a:r>
            <a:r>
              <a:rPr lang="es-ES" sz="1600" b="1" baseline="30000" dirty="0" err="1"/>
              <a:t>phosphatase</a:t>
            </a:r>
            <a:r>
              <a:rPr lang="es-ES" sz="1600" b="1" baseline="30000" dirty="0"/>
              <a:t> and </a:t>
            </a:r>
            <a:r>
              <a:rPr lang="es-ES" sz="1600" b="1" baseline="30000" dirty="0" err="1"/>
              <a:t>inhibition</a:t>
            </a:r>
            <a:r>
              <a:rPr lang="es-ES" sz="1600" b="1" baseline="30000" dirty="0"/>
              <a:t> of TORC2 </a:t>
            </a:r>
            <a:r>
              <a:rPr lang="es-ES" sz="1600" b="1" baseline="30000" dirty="0" err="1"/>
              <a:t>kinase</a:t>
            </a:r>
            <a:r>
              <a:rPr lang="es-ES" sz="1600" b="1" baseline="30000" dirty="0"/>
              <a:t>, </a:t>
            </a:r>
            <a:r>
              <a:rPr lang="es-ES" sz="1600" b="1" baseline="30000" dirty="0" err="1"/>
              <a:t>mediated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by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calcium</a:t>
            </a:r>
            <a:r>
              <a:rPr lang="es-ES" sz="1600" b="1" baseline="30000" dirty="0"/>
              <a:t> and </a:t>
            </a:r>
            <a:r>
              <a:rPr lang="es-ES" sz="1600" b="1" baseline="30000" dirty="0" err="1"/>
              <a:t>cAMP</a:t>
            </a:r>
            <a:r>
              <a:rPr lang="es-ES" sz="1600" b="1" baseline="30000" dirty="0"/>
              <a:t>, </a:t>
            </a:r>
            <a:r>
              <a:rPr lang="es-ES" sz="1600" b="1" baseline="30000" dirty="0" err="1"/>
              <a:t>respectively</a:t>
            </a:r>
            <a:r>
              <a:rPr lang="es-ES" sz="1600" b="1" baseline="30000" dirty="0"/>
              <a:t> [61]. </a:t>
            </a:r>
            <a:r>
              <a:rPr lang="es-ES" sz="1600" b="1" baseline="30000" dirty="0" err="1"/>
              <a:t>Activated</a:t>
            </a:r>
            <a:r>
              <a:rPr lang="es-ES" sz="1600" b="1" baseline="30000" dirty="0"/>
              <a:t> CREB </a:t>
            </a:r>
            <a:r>
              <a:rPr lang="es-ES" sz="1600" b="1" baseline="30000" dirty="0" err="1"/>
              <a:t>enhances</a:t>
            </a:r>
            <a:r>
              <a:rPr lang="es-ES" sz="1600" b="1" baseline="30000" dirty="0"/>
              <a:t> gene </a:t>
            </a:r>
            <a:r>
              <a:rPr lang="es-ES" sz="1600" b="1" baseline="30000" dirty="0" err="1"/>
              <a:t>expression</a:t>
            </a:r>
            <a:r>
              <a:rPr lang="es-ES" sz="1600" b="1" baseline="30000" dirty="0"/>
              <a:t> (</a:t>
            </a:r>
            <a:r>
              <a:rPr lang="es-ES" sz="1600" b="1" baseline="30000" dirty="0" err="1"/>
              <a:t>e.g</a:t>
            </a:r>
            <a:r>
              <a:rPr lang="es-ES" sz="1600" b="1" baseline="30000" dirty="0"/>
              <a:t>. IRS-2, </a:t>
            </a:r>
            <a:r>
              <a:rPr lang="es-ES" sz="1600" b="1" baseline="30000" dirty="0" err="1"/>
              <a:t>which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is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involved</a:t>
            </a:r>
            <a:r>
              <a:rPr lang="es-ES" sz="1600" b="1" baseline="30000" dirty="0"/>
              <a:t> in </a:t>
            </a:r>
            <a:r>
              <a:rPr lang="es-ES" sz="1600" b="1" baseline="30000" dirty="0" err="1"/>
              <a:t>the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activation</a:t>
            </a:r>
            <a:r>
              <a:rPr lang="es-ES" sz="1600" b="1" baseline="30000" dirty="0"/>
              <a:t> of PKB) [44]. GLP-1 </a:t>
            </a:r>
            <a:r>
              <a:rPr lang="es-ES" sz="1600" b="1" baseline="30000" dirty="0" err="1"/>
              <a:t>also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activates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the</a:t>
            </a:r>
            <a:r>
              <a:rPr lang="es-ES" sz="1600" b="1" baseline="30000" dirty="0"/>
              <a:t> PI3K </a:t>
            </a:r>
            <a:r>
              <a:rPr lang="es-ES" sz="1600" b="1" baseline="30000" dirty="0" err="1"/>
              <a:t>pathway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by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two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distinct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mechanisms</a:t>
            </a:r>
            <a:r>
              <a:rPr lang="es-ES" sz="1600" b="1" baseline="30000" dirty="0"/>
              <a:t>: GLP-1 receptor </a:t>
            </a:r>
            <a:r>
              <a:rPr lang="es-ES" sz="1600" b="1" baseline="30000" dirty="0" err="1"/>
              <a:t>activation</a:t>
            </a:r>
            <a:r>
              <a:rPr lang="es-ES" sz="1600" b="1" baseline="30000" dirty="0"/>
              <a:t> of </a:t>
            </a:r>
            <a:r>
              <a:rPr lang="es-ES" sz="1600" b="1" baseline="30000" dirty="0" err="1"/>
              <a:t>the</a:t>
            </a:r>
            <a:r>
              <a:rPr lang="es-ES" sz="1600" b="1" baseline="30000" dirty="0"/>
              <a:t> Gs </a:t>
            </a:r>
            <a:r>
              <a:rPr lang="es-ES" sz="1600" b="1" baseline="30000" dirty="0" err="1"/>
              <a:t>protein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whereby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the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subunit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dimer</a:t>
            </a:r>
            <a:r>
              <a:rPr lang="es-ES" sz="1600" b="1" baseline="30000" dirty="0"/>
              <a:t> </a:t>
            </a:r>
            <a:r>
              <a:rPr lang="es-ES" sz="1600" b="1" baseline="30000" dirty="0" err="1" smtClean="0"/>
              <a:t>interacts</a:t>
            </a:r>
            <a:r>
              <a:rPr lang="es-ES" sz="1600" b="1" baseline="30000" dirty="0" smtClean="0"/>
              <a:t> </a:t>
            </a:r>
            <a:r>
              <a:rPr lang="es-ES" sz="1600" b="1" baseline="30000" dirty="0" err="1"/>
              <a:t>with</a:t>
            </a:r>
            <a:r>
              <a:rPr lang="es-ES" sz="1600" b="1" baseline="30000" dirty="0"/>
              <a:t> PI3K; and </a:t>
            </a:r>
            <a:r>
              <a:rPr lang="es-ES" sz="1600" b="1" baseline="30000" dirty="0" err="1"/>
              <a:t>activation</a:t>
            </a:r>
            <a:r>
              <a:rPr lang="es-ES" sz="1600" b="1" baseline="30000" dirty="0"/>
              <a:t> of c-</a:t>
            </a:r>
            <a:r>
              <a:rPr lang="es-ES" sz="1600" b="1" baseline="30000" dirty="0" err="1"/>
              <a:t>Src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followed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by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the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liberation</a:t>
            </a:r>
            <a:r>
              <a:rPr lang="es-ES" sz="1600" b="1" baseline="30000" dirty="0"/>
              <a:t> of </a:t>
            </a:r>
            <a:r>
              <a:rPr lang="es-ES" sz="1600" b="1" baseline="30000" dirty="0" err="1"/>
              <a:t>an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endogenous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epidermal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growth</a:t>
            </a:r>
            <a:r>
              <a:rPr lang="es-ES" sz="1600" b="1" baseline="30000" dirty="0"/>
              <a:t> factor (EGF)-</a:t>
            </a:r>
            <a:r>
              <a:rPr lang="es-ES" sz="1600" b="1" baseline="30000" dirty="0" err="1"/>
              <a:t>like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ligand</a:t>
            </a:r>
            <a:r>
              <a:rPr lang="es-ES" sz="1600" b="1" baseline="30000" dirty="0"/>
              <a:t>, b-</a:t>
            </a:r>
            <a:r>
              <a:rPr lang="es-ES" sz="1600" b="1" baseline="30000" dirty="0" err="1"/>
              <a:t>celluline</a:t>
            </a:r>
            <a:r>
              <a:rPr lang="es-ES" sz="1600" b="1" baseline="30000" dirty="0"/>
              <a:t>, </a:t>
            </a:r>
            <a:r>
              <a:rPr lang="es-ES" sz="1600" b="1" baseline="30000" dirty="0" err="1"/>
              <a:t>which</a:t>
            </a:r>
            <a:r>
              <a:rPr lang="es-ES" sz="1600" b="1" baseline="30000" dirty="0"/>
              <a:t> in </a:t>
            </a:r>
            <a:r>
              <a:rPr lang="es-ES" sz="1600" b="1" baseline="30000" dirty="0" err="1"/>
              <a:t>turn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activates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the</a:t>
            </a:r>
            <a:r>
              <a:rPr lang="es-ES" sz="1600" b="1" baseline="30000" dirty="0"/>
              <a:t> EGF receptor and </a:t>
            </a:r>
            <a:r>
              <a:rPr lang="es-ES" sz="1600" b="1" baseline="30000" dirty="0" err="1"/>
              <a:t>increases</a:t>
            </a:r>
            <a:r>
              <a:rPr lang="es-ES" sz="1600" b="1" baseline="30000" dirty="0"/>
              <a:t> PI3K </a:t>
            </a:r>
            <a:r>
              <a:rPr lang="es-ES" sz="1600" b="1" baseline="30000" dirty="0" err="1"/>
              <a:t>activity</a:t>
            </a:r>
            <a:r>
              <a:rPr lang="es-ES" sz="1600" b="1" baseline="30000" dirty="0"/>
              <a:t> [46]. PI3K </a:t>
            </a:r>
            <a:r>
              <a:rPr lang="es-ES" sz="1600" b="1" baseline="30000" dirty="0" err="1"/>
              <a:t>subsequently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activates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its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downstream</a:t>
            </a:r>
            <a:r>
              <a:rPr lang="es-ES" sz="1600" b="1" baseline="30000" dirty="0"/>
              <a:t> targets MAPK, ERK, </a:t>
            </a:r>
            <a:r>
              <a:rPr lang="es-ES" sz="1600" b="1" baseline="30000" dirty="0" err="1"/>
              <a:t>PKCz</a:t>
            </a:r>
            <a:r>
              <a:rPr lang="es-ES" sz="1600" b="1" baseline="30000" dirty="0"/>
              <a:t> and PKB/</a:t>
            </a:r>
            <a:r>
              <a:rPr lang="es-ES" sz="1600" b="1" baseline="30000" dirty="0" err="1"/>
              <a:t>Akt</a:t>
            </a:r>
            <a:r>
              <a:rPr lang="es-ES" sz="1600" b="1" baseline="30000" dirty="0"/>
              <a:t>. In</a:t>
            </a:r>
            <a:r>
              <a:rPr lang="es-ES" sz="1600" b="1" baseline="30000" dirty="0">
                <a:latin typeface="Times New Roman"/>
                <a:cs typeface="Times New Roman"/>
              </a:rPr>
              <a:t> </a:t>
            </a:r>
            <a:r>
              <a:rPr lang="es-ES" sz="1600" b="1" baseline="30000" dirty="0">
                <a:latin typeface="Symbol" charset="2"/>
                <a:cs typeface="Symbol" charset="2"/>
              </a:rPr>
              <a:t>b</a:t>
            </a:r>
            <a:r>
              <a:rPr lang="es-ES" sz="1600" b="1" baseline="30000" dirty="0"/>
              <a:t>-</a:t>
            </a:r>
            <a:r>
              <a:rPr lang="es-ES" sz="1600" b="1" baseline="30000" dirty="0" err="1"/>
              <a:t>cells</a:t>
            </a:r>
            <a:r>
              <a:rPr lang="es-ES" sz="1600" b="1" baseline="30000" dirty="0"/>
              <a:t>, PKC and MAPK </a:t>
            </a:r>
            <a:r>
              <a:rPr lang="es-ES" sz="1600" b="1" baseline="30000" dirty="0" err="1"/>
              <a:t>activation</a:t>
            </a:r>
            <a:r>
              <a:rPr lang="es-ES" sz="1600" b="1" baseline="30000" dirty="0"/>
              <a:t> are </a:t>
            </a:r>
            <a:r>
              <a:rPr lang="es-ES" sz="1600" b="1" baseline="30000" dirty="0" err="1"/>
              <a:t>associated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with</a:t>
            </a:r>
            <a:r>
              <a:rPr lang="es-ES" sz="1600" b="1" baseline="30000" dirty="0"/>
              <a:t> GLP-1-induced </a:t>
            </a:r>
            <a:r>
              <a:rPr lang="es-ES" sz="1600" b="1" baseline="30000" dirty="0" err="1"/>
              <a:t>proliferation</a:t>
            </a:r>
            <a:r>
              <a:rPr lang="es-ES" sz="1600" b="1" baseline="30000" dirty="0"/>
              <a:t>, </a:t>
            </a:r>
            <a:r>
              <a:rPr lang="es-ES" sz="1600" b="1" baseline="30000" dirty="0" err="1"/>
              <a:t>whereas</a:t>
            </a:r>
            <a:r>
              <a:rPr lang="es-ES" sz="1600" b="1" baseline="30000" dirty="0"/>
              <a:t> ERK and MAPK </a:t>
            </a:r>
            <a:r>
              <a:rPr lang="es-ES" sz="1600" b="1" baseline="30000" dirty="0" err="1"/>
              <a:t>activation</a:t>
            </a:r>
            <a:r>
              <a:rPr lang="es-ES" sz="1600" b="1" baseline="30000" dirty="0"/>
              <a:t> leads </a:t>
            </a:r>
            <a:r>
              <a:rPr lang="es-ES" sz="1600" b="1" baseline="30000" dirty="0" err="1"/>
              <a:t>to</a:t>
            </a:r>
            <a:r>
              <a:rPr lang="es-ES" sz="1600" b="1" baseline="30000" dirty="0">
                <a:latin typeface="Symbol" charset="2"/>
                <a:cs typeface="Symbol" charset="2"/>
              </a:rPr>
              <a:t> b</a:t>
            </a:r>
            <a:r>
              <a:rPr lang="es-ES" sz="1600" b="1" baseline="30000" dirty="0"/>
              <a:t>-</a:t>
            </a:r>
            <a:r>
              <a:rPr lang="es-ES" sz="1600" b="1" baseline="30000" dirty="0" err="1"/>
              <a:t>cell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differentiation</a:t>
            </a:r>
            <a:r>
              <a:rPr lang="es-ES" sz="1600" b="1" baseline="30000" dirty="0"/>
              <a:t>. </a:t>
            </a:r>
            <a:r>
              <a:rPr lang="es-ES" sz="1600" b="1" baseline="30000" dirty="0" err="1"/>
              <a:t>Stimulation</a:t>
            </a:r>
            <a:r>
              <a:rPr lang="es-ES" sz="1600" b="1" baseline="30000" dirty="0"/>
              <a:t> of PKB </a:t>
            </a:r>
            <a:r>
              <a:rPr lang="es-ES" sz="1600" b="1" baseline="30000" dirty="0" err="1"/>
              <a:t>protects</a:t>
            </a:r>
            <a:r>
              <a:rPr lang="es-ES" sz="1600" b="1" baseline="30000" dirty="0">
                <a:latin typeface="Symbol" charset="2"/>
                <a:cs typeface="Symbol" charset="2"/>
              </a:rPr>
              <a:t> b-</a:t>
            </a:r>
            <a:r>
              <a:rPr lang="es-ES" sz="1600" b="1" baseline="30000" dirty="0" err="1"/>
              <a:t>cells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against</a:t>
            </a:r>
            <a:r>
              <a:rPr lang="es-ES" sz="1600" b="1" baseline="30000" dirty="0"/>
              <a:t> apoptosis. AC, </a:t>
            </a:r>
            <a:r>
              <a:rPr lang="es-ES" sz="1600" b="1" baseline="30000" dirty="0" err="1"/>
              <a:t>adenylyl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cyclase</a:t>
            </a:r>
            <a:r>
              <a:rPr lang="es-ES" sz="1600" b="1" baseline="30000" dirty="0"/>
              <a:t>; CREB, </a:t>
            </a:r>
            <a:r>
              <a:rPr lang="es-ES" sz="1600" b="1" baseline="30000" dirty="0" err="1"/>
              <a:t>cAMP</a:t>
            </a:r>
            <a:r>
              <a:rPr lang="es-ES" sz="1600" b="1" baseline="30000" dirty="0"/>
              <a:t> response </a:t>
            </a:r>
            <a:r>
              <a:rPr lang="es-ES" sz="1600" b="1" baseline="30000" dirty="0" err="1"/>
              <a:t>element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binding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protein</a:t>
            </a:r>
            <a:r>
              <a:rPr lang="es-ES" sz="1600" b="1" baseline="30000" dirty="0"/>
              <a:t>; EGF-R: </a:t>
            </a:r>
            <a:r>
              <a:rPr lang="es-ES" sz="1600" b="1" baseline="30000" dirty="0" err="1"/>
              <a:t>epidermal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growth</a:t>
            </a:r>
            <a:r>
              <a:rPr lang="es-ES" sz="1600" b="1" baseline="30000" dirty="0"/>
              <a:t> factor receptor; GK: </a:t>
            </a:r>
            <a:r>
              <a:rPr lang="es-ES" sz="1600" b="1" baseline="30000" dirty="0" err="1"/>
              <a:t>glucokinase</a:t>
            </a:r>
            <a:r>
              <a:rPr lang="es-ES" sz="1600" b="1" baseline="30000" dirty="0"/>
              <a:t> </a:t>
            </a:r>
            <a:r>
              <a:rPr lang="es-ES" sz="1600" b="1" baseline="30000" dirty="0" err="1"/>
              <a:t>enzyme</a:t>
            </a:r>
            <a:r>
              <a:rPr lang="es-ES" sz="1600" b="1" baseline="30000" dirty="0"/>
              <a:t>; GLUT2, </a:t>
            </a:r>
            <a:r>
              <a:rPr lang="es-ES" sz="1600" b="1" baseline="30000" dirty="0" err="1"/>
              <a:t>glucose</a:t>
            </a:r>
            <a:r>
              <a:rPr lang="es-ES" sz="1600" b="1" baseline="30000" dirty="0"/>
              <a:t> transporter-2; </a:t>
            </a:r>
            <a:r>
              <a:rPr lang="es-ES" sz="1600" b="1" baseline="30000" dirty="0" err="1"/>
              <a:t>Ins</a:t>
            </a:r>
            <a:r>
              <a:rPr lang="es-ES" sz="1600" b="1" baseline="30000" dirty="0"/>
              <a:t>, </a:t>
            </a:r>
            <a:r>
              <a:rPr lang="es-ES" sz="1600" b="1" baseline="30000" dirty="0" err="1"/>
              <a:t>insulin</a:t>
            </a:r>
            <a:r>
              <a:rPr lang="es-ES" sz="1600" b="1" baseline="30000" dirty="0"/>
              <a:t>; IRS-2, </a:t>
            </a:r>
            <a:r>
              <a:rPr lang="es-ES" sz="1600" b="1" baseline="30000" dirty="0" err="1"/>
              <a:t>insulin</a:t>
            </a:r>
            <a:r>
              <a:rPr lang="es-ES" sz="1600" b="1" baseline="30000" dirty="0"/>
              <a:t>-receptor substrate-2; TORC2, </a:t>
            </a:r>
            <a:r>
              <a:rPr lang="es-ES" sz="1600" b="1" baseline="30000" dirty="0" err="1"/>
              <a:t>transducer</a:t>
            </a:r>
            <a:r>
              <a:rPr lang="es-ES" sz="1600" b="1" baseline="30000" dirty="0"/>
              <a:t> of </a:t>
            </a:r>
            <a:r>
              <a:rPr lang="es-ES" sz="1600" b="1" baseline="30000" dirty="0" err="1"/>
              <a:t>regulated</a:t>
            </a:r>
            <a:r>
              <a:rPr lang="es-ES" sz="1600" b="1" baseline="30000" dirty="0"/>
              <a:t> CREB </a:t>
            </a:r>
            <a:r>
              <a:rPr lang="es-ES" sz="1600" b="1" baseline="30000" dirty="0" err="1"/>
              <a:t>activity</a:t>
            </a:r>
            <a:r>
              <a:rPr lang="es-ES" sz="1600" b="1" baseline="30000" dirty="0"/>
              <a:t>.</a:t>
            </a:r>
            <a:endParaRPr lang="es-ES" sz="1600" b="1" dirty="0"/>
          </a:p>
        </p:txBody>
      </p:sp>
      <p:grpSp>
        <p:nvGrpSpPr>
          <p:cNvPr id="23" name="Agrupar 22"/>
          <p:cNvGrpSpPr/>
          <p:nvPr/>
        </p:nvGrpSpPr>
        <p:grpSpPr>
          <a:xfrm>
            <a:off x="7192551" y="5169617"/>
            <a:ext cx="1147526" cy="456736"/>
            <a:chOff x="7230528" y="4467099"/>
            <a:chExt cx="1147526" cy="456736"/>
          </a:xfrm>
        </p:grpSpPr>
        <p:cxnSp>
          <p:nvCxnSpPr>
            <p:cNvPr id="14" name="Conector recto 13"/>
            <p:cNvCxnSpPr/>
            <p:nvPr/>
          </p:nvCxnSpPr>
          <p:spPr>
            <a:xfrm>
              <a:off x="7230528" y="4467099"/>
              <a:ext cx="1147526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/>
            <p:cNvCxnSpPr/>
            <p:nvPr/>
          </p:nvCxnSpPr>
          <p:spPr>
            <a:xfrm flipV="1">
              <a:off x="8378054" y="4467099"/>
              <a:ext cx="0" cy="456736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/>
            <p:cNvCxnSpPr/>
            <p:nvPr/>
          </p:nvCxnSpPr>
          <p:spPr>
            <a:xfrm flipV="1">
              <a:off x="7249235" y="4467099"/>
              <a:ext cx="0" cy="456736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/>
            <p:cNvCxnSpPr/>
            <p:nvPr/>
          </p:nvCxnSpPr>
          <p:spPr>
            <a:xfrm>
              <a:off x="7230528" y="4909136"/>
              <a:ext cx="1147526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Agrupar 23"/>
          <p:cNvGrpSpPr/>
          <p:nvPr/>
        </p:nvGrpSpPr>
        <p:grpSpPr>
          <a:xfrm>
            <a:off x="7173435" y="5867167"/>
            <a:ext cx="1147526" cy="456736"/>
            <a:chOff x="7230528" y="4467099"/>
            <a:chExt cx="1147526" cy="456736"/>
          </a:xfrm>
        </p:grpSpPr>
        <p:cxnSp>
          <p:nvCxnSpPr>
            <p:cNvPr id="25" name="Conector recto 24"/>
            <p:cNvCxnSpPr/>
            <p:nvPr/>
          </p:nvCxnSpPr>
          <p:spPr>
            <a:xfrm>
              <a:off x="7230528" y="4467099"/>
              <a:ext cx="1147526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cto 25"/>
            <p:cNvCxnSpPr/>
            <p:nvPr/>
          </p:nvCxnSpPr>
          <p:spPr>
            <a:xfrm flipV="1">
              <a:off x="8378054" y="4467099"/>
              <a:ext cx="0" cy="456736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26"/>
            <p:cNvCxnSpPr/>
            <p:nvPr/>
          </p:nvCxnSpPr>
          <p:spPr>
            <a:xfrm flipV="1">
              <a:off x="7249235" y="4467099"/>
              <a:ext cx="0" cy="456736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27"/>
            <p:cNvCxnSpPr/>
            <p:nvPr/>
          </p:nvCxnSpPr>
          <p:spPr>
            <a:xfrm>
              <a:off x="7230528" y="4909136"/>
              <a:ext cx="1147526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Agrupar 28"/>
          <p:cNvGrpSpPr/>
          <p:nvPr/>
        </p:nvGrpSpPr>
        <p:grpSpPr>
          <a:xfrm>
            <a:off x="4904240" y="5426910"/>
            <a:ext cx="902424" cy="442037"/>
            <a:chOff x="7230528" y="4467099"/>
            <a:chExt cx="1147526" cy="456736"/>
          </a:xfrm>
        </p:grpSpPr>
        <p:cxnSp>
          <p:nvCxnSpPr>
            <p:cNvPr id="30" name="Conector recto 29"/>
            <p:cNvCxnSpPr/>
            <p:nvPr/>
          </p:nvCxnSpPr>
          <p:spPr>
            <a:xfrm>
              <a:off x="7230528" y="4467099"/>
              <a:ext cx="1147526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30"/>
            <p:cNvCxnSpPr/>
            <p:nvPr/>
          </p:nvCxnSpPr>
          <p:spPr>
            <a:xfrm flipV="1">
              <a:off x="8378054" y="4467099"/>
              <a:ext cx="0" cy="456736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31"/>
            <p:cNvCxnSpPr/>
            <p:nvPr/>
          </p:nvCxnSpPr>
          <p:spPr>
            <a:xfrm flipV="1">
              <a:off x="7249235" y="4467099"/>
              <a:ext cx="0" cy="456736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cto 32"/>
            <p:cNvCxnSpPr/>
            <p:nvPr/>
          </p:nvCxnSpPr>
          <p:spPr>
            <a:xfrm>
              <a:off x="7230528" y="4909136"/>
              <a:ext cx="1147526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Agrupar 33"/>
          <p:cNvGrpSpPr/>
          <p:nvPr/>
        </p:nvGrpSpPr>
        <p:grpSpPr>
          <a:xfrm>
            <a:off x="968609" y="5626353"/>
            <a:ext cx="1128819" cy="456736"/>
            <a:chOff x="7230528" y="4467099"/>
            <a:chExt cx="1147526" cy="456736"/>
          </a:xfrm>
        </p:grpSpPr>
        <p:cxnSp>
          <p:nvCxnSpPr>
            <p:cNvPr id="35" name="Conector recto 34"/>
            <p:cNvCxnSpPr/>
            <p:nvPr/>
          </p:nvCxnSpPr>
          <p:spPr>
            <a:xfrm>
              <a:off x="7230528" y="4467099"/>
              <a:ext cx="1147526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cto 35"/>
            <p:cNvCxnSpPr/>
            <p:nvPr/>
          </p:nvCxnSpPr>
          <p:spPr>
            <a:xfrm flipV="1">
              <a:off x="8378054" y="4467099"/>
              <a:ext cx="0" cy="456736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36"/>
            <p:cNvCxnSpPr/>
            <p:nvPr/>
          </p:nvCxnSpPr>
          <p:spPr>
            <a:xfrm flipV="1">
              <a:off x="7249235" y="4467099"/>
              <a:ext cx="0" cy="456736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cto 37"/>
            <p:cNvCxnSpPr/>
            <p:nvPr/>
          </p:nvCxnSpPr>
          <p:spPr>
            <a:xfrm>
              <a:off x="7230528" y="4909136"/>
              <a:ext cx="1147526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Agrupar 38"/>
          <p:cNvGrpSpPr/>
          <p:nvPr/>
        </p:nvGrpSpPr>
        <p:grpSpPr>
          <a:xfrm>
            <a:off x="840343" y="3553628"/>
            <a:ext cx="1413790" cy="590414"/>
            <a:chOff x="7230528" y="4467099"/>
            <a:chExt cx="1147526" cy="456736"/>
          </a:xfrm>
        </p:grpSpPr>
        <p:cxnSp>
          <p:nvCxnSpPr>
            <p:cNvPr id="40" name="Conector recto 39"/>
            <p:cNvCxnSpPr/>
            <p:nvPr/>
          </p:nvCxnSpPr>
          <p:spPr>
            <a:xfrm>
              <a:off x="7230528" y="4467099"/>
              <a:ext cx="1147526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cto 40"/>
            <p:cNvCxnSpPr/>
            <p:nvPr/>
          </p:nvCxnSpPr>
          <p:spPr>
            <a:xfrm flipV="1">
              <a:off x="8378054" y="4467099"/>
              <a:ext cx="0" cy="456736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cto 41"/>
            <p:cNvCxnSpPr/>
            <p:nvPr/>
          </p:nvCxnSpPr>
          <p:spPr>
            <a:xfrm flipV="1">
              <a:off x="7249235" y="4467099"/>
              <a:ext cx="0" cy="456736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cto 42"/>
            <p:cNvCxnSpPr/>
            <p:nvPr/>
          </p:nvCxnSpPr>
          <p:spPr>
            <a:xfrm>
              <a:off x="7230528" y="4909136"/>
              <a:ext cx="1147526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Agrupar 44"/>
          <p:cNvGrpSpPr/>
          <p:nvPr/>
        </p:nvGrpSpPr>
        <p:grpSpPr>
          <a:xfrm>
            <a:off x="1476185" y="4441260"/>
            <a:ext cx="573763" cy="442037"/>
            <a:chOff x="7230528" y="4467099"/>
            <a:chExt cx="1147526" cy="456736"/>
          </a:xfrm>
        </p:grpSpPr>
        <p:cxnSp>
          <p:nvCxnSpPr>
            <p:cNvPr id="46" name="Conector recto 45"/>
            <p:cNvCxnSpPr/>
            <p:nvPr/>
          </p:nvCxnSpPr>
          <p:spPr>
            <a:xfrm>
              <a:off x="7230528" y="4467099"/>
              <a:ext cx="1147526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cto 46"/>
            <p:cNvCxnSpPr/>
            <p:nvPr/>
          </p:nvCxnSpPr>
          <p:spPr>
            <a:xfrm flipV="1">
              <a:off x="8378054" y="4467099"/>
              <a:ext cx="0" cy="456736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cto 47"/>
            <p:cNvCxnSpPr/>
            <p:nvPr/>
          </p:nvCxnSpPr>
          <p:spPr>
            <a:xfrm flipV="1">
              <a:off x="7249235" y="4467099"/>
              <a:ext cx="0" cy="456736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cto 48"/>
            <p:cNvCxnSpPr/>
            <p:nvPr/>
          </p:nvCxnSpPr>
          <p:spPr>
            <a:xfrm>
              <a:off x="7230528" y="4909136"/>
              <a:ext cx="1147526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7723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242"/>
          <a:stretch/>
        </p:blipFill>
        <p:spPr>
          <a:xfrm>
            <a:off x="1428647" y="791503"/>
            <a:ext cx="6260040" cy="5821712"/>
          </a:xfrm>
          <a:prstGeom prst="rect">
            <a:avLst/>
          </a:prstGeom>
        </p:spPr>
      </p:pic>
      <p:sp>
        <p:nvSpPr>
          <p:cNvPr id="8" name="Source"/>
          <p:cNvSpPr txBox="1"/>
          <p:nvPr>
            <p:custDataLst>
              <p:tags r:id="rId1"/>
            </p:custDataLst>
          </p:nvPr>
        </p:nvSpPr>
        <p:spPr>
          <a:xfrm>
            <a:off x="397246" y="6655599"/>
            <a:ext cx="2700108" cy="130420"/>
          </a:xfrm>
          <a:prstGeom prst="rect">
            <a:avLst/>
          </a:prstGeom>
          <a:noFill/>
          <a:ln w="9525">
            <a:noFill/>
          </a:ln>
        </p:spPr>
        <p:txBody>
          <a:bodyPr vert="horz" wrap="none" lIns="0" tIns="0" rIns="0" bIns="0" rtlCol="0" anchor="b" anchorCtr="0">
            <a:spAutoFit/>
          </a:bodyPr>
          <a:lstStyle/>
          <a:p>
            <a:pPr marL="466725" indent="-466725">
              <a:lnSpc>
                <a:spcPct val="93000"/>
              </a:lnSpc>
              <a:buClr>
                <a:schemeClr val="tx1"/>
              </a:buClr>
              <a:buSzPct val="100000"/>
            </a:pPr>
            <a:r>
              <a:rPr lang="en-US" sz="900" dirty="0" smtClean="0">
                <a:cs typeface="Arial" pitchFamily="34" charset="0"/>
              </a:rPr>
              <a:t>The </a:t>
            </a:r>
            <a:r>
              <a:rPr lang="en-US" sz="900" dirty="0">
                <a:cs typeface="Arial" pitchFamily="34" charset="0"/>
              </a:rPr>
              <a:t>Journal of Clinical Investigation </a:t>
            </a:r>
            <a:r>
              <a:rPr lang="en-US" sz="900" dirty="0" err="1">
                <a:cs typeface="Arial" pitchFamily="34" charset="0"/>
              </a:rPr>
              <a:t>Vol</a:t>
            </a:r>
            <a:r>
              <a:rPr lang="en-US" sz="900" dirty="0">
                <a:cs typeface="Arial" pitchFamily="34" charset="0"/>
              </a:rPr>
              <a:t> 117 January2007 </a:t>
            </a:r>
          </a:p>
        </p:txBody>
      </p:sp>
    </p:spTree>
    <p:extLst>
      <p:ext uri="{BB962C8B-B14F-4D97-AF65-F5344CB8AC3E}">
        <p14:creationId xmlns:p14="http://schemas.microsoft.com/office/powerpoint/2010/main" val="383247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654" y="841875"/>
            <a:ext cx="6896297" cy="4793171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74963" y="5762237"/>
            <a:ext cx="85601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baseline="30000" dirty="0" smtClean="0"/>
              <a:t>GLP-1 targets </a:t>
            </a:r>
            <a:r>
              <a:rPr lang="es-ES" b="1" baseline="30000" dirty="0" err="1" smtClean="0"/>
              <a:t>multiple</a:t>
            </a:r>
            <a:r>
              <a:rPr lang="es-ES" b="1" baseline="30000" dirty="0" smtClean="0"/>
              <a:t> </a:t>
            </a:r>
            <a:r>
              <a:rPr lang="es-ES" b="1" baseline="30000" dirty="0" err="1" smtClean="0"/>
              <a:t>organs</a:t>
            </a:r>
            <a:r>
              <a:rPr lang="es-ES" b="1" baseline="30000" dirty="0" smtClean="0"/>
              <a:t> </a:t>
            </a:r>
            <a:r>
              <a:rPr lang="es-ES" b="1" baseline="30000" dirty="0" err="1" smtClean="0"/>
              <a:t>to</a:t>
            </a:r>
            <a:r>
              <a:rPr lang="es-ES" b="1" baseline="30000" dirty="0" smtClean="0"/>
              <a:t> </a:t>
            </a:r>
            <a:r>
              <a:rPr lang="es-ES" b="1" baseline="30000" dirty="0" err="1" smtClean="0"/>
              <a:t>improve</a:t>
            </a:r>
            <a:r>
              <a:rPr lang="es-ES" b="1" baseline="30000" dirty="0" smtClean="0"/>
              <a:t> </a:t>
            </a:r>
            <a:r>
              <a:rPr lang="es-ES" b="1" baseline="30000" dirty="0" err="1" smtClean="0"/>
              <a:t>glucose</a:t>
            </a:r>
            <a:r>
              <a:rPr lang="es-ES" b="1" baseline="30000" dirty="0" smtClean="0"/>
              <a:t> control in T2DM. GLP-1 </a:t>
            </a:r>
            <a:r>
              <a:rPr lang="es-ES" b="1" baseline="30000" dirty="0" err="1" smtClean="0"/>
              <a:t>acts</a:t>
            </a:r>
            <a:r>
              <a:rPr lang="es-ES" b="1" baseline="30000" dirty="0" smtClean="0"/>
              <a:t> </a:t>
            </a:r>
            <a:r>
              <a:rPr lang="es-ES" b="1" baseline="30000" dirty="0" err="1" smtClean="0"/>
              <a:t>directly</a:t>
            </a:r>
            <a:r>
              <a:rPr lang="es-ES" b="1" baseline="30000" dirty="0" smtClean="0"/>
              <a:t> and </a:t>
            </a:r>
            <a:r>
              <a:rPr lang="es-ES" b="1" baseline="30000" dirty="0" err="1" smtClean="0"/>
              <a:t>indirectly</a:t>
            </a:r>
            <a:r>
              <a:rPr lang="es-ES" b="1" baseline="30000" dirty="0" smtClean="0"/>
              <a:t> </a:t>
            </a:r>
            <a:r>
              <a:rPr lang="es-ES" b="1" baseline="30000" dirty="0" err="1" smtClean="0"/>
              <a:t>on</a:t>
            </a:r>
            <a:r>
              <a:rPr lang="es-ES" b="1" baseline="30000" dirty="0" smtClean="0"/>
              <a:t> </a:t>
            </a:r>
            <a:r>
              <a:rPr lang="es-ES" b="1" baseline="30000" dirty="0" err="1" smtClean="0"/>
              <a:t>several</a:t>
            </a:r>
            <a:r>
              <a:rPr lang="es-ES" b="1" baseline="30000" dirty="0" smtClean="0"/>
              <a:t> </a:t>
            </a:r>
            <a:r>
              <a:rPr lang="es-ES" b="1" baseline="30000" dirty="0" err="1" smtClean="0"/>
              <a:t>peripheral</a:t>
            </a:r>
            <a:r>
              <a:rPr lang="es-ES" b="1" baseline="30000" dirty="0" smtClean="0"/>
              <a:t> </a:t>
            </a:r>
            <a:r>
              <a:rPr lang="es-ES" b="1" baseline="30000" dirty="0" err="1" smtClean="0"/>
              <a:t>tissues</a:t>
            </a:r>
            <a:r>
              <a:rPr lang="es-ES" b="1" baseline="30000" dirty="0" smtClean="0"/>
              <a:t> </a:t>
            </a:r>
            <a:r>
              <a:rPr lang="es-ES" b="1" baseline="30000" dirty="0" err="1" smtClean="0"/>
              <a:t>that</a:t>
            </a:r>
            <a:r>
              <a:rPr lang="es-ES" b="1" baseline="30000" dirty="0" smtClean="0"/>
              <a:t> </a:t>
            </a:r>
            <a:r>
              <a:rPr lang="es-ES" b="1" baseline="30000" dirty="0" err="1" smtClean="0"/>
              <a:t>contribute</a:t>
            </a:r>
            <a:r>
              <a:rPr lang="es-ES" b="1" baseline="30000" dirty="0" smtClean="0"/>
              <a:t> </a:t>
            </a:r>
            <a:r>
              <a:rPr lang="es-ES" b="1" baseline="30000" dirty="0" err="1" smtClean="0"/>
              <a:t>to</a:t>
            </a:r>
            <a:r>
              <a:rPr lang="es-ES" b="1" baseline="30000" dirty="0" smtClean="0"/>
              <a:t> </a:t>
            </a:r>
            <a:r>
              <a:rPr lang="es-ES" b="1" baseline="30000" dirty="0" err="1" smtClean="0"/>
              <a:t>lowering</a:t>
            </a:r>
            <a:r>
              <a:rPr lang="es-ES" b="1" baseline="30000" dirty="0" smtClean="0"/>
              <a:t> of </a:t>
            </a:r>
            <a:r>
              <a:rPr lang="es-ES" b="1" baseline="30000" dirty="0" err="1" smtClean="0"/>
              <a:t>blood</a:t>
            </a:r>
            <a:r>
              <a:rPr lang="es-ES" b="1" baseline="30000" dirty="0" smtClean="0"/>
              <a:t> </a:t>
            </a:r>
            <a:r>
              <a:rPr lang="es-ES" b="1" baseline="30000" dirty="0" err="1" smtClean="0"/>
              <a:t>glucose</a:t>
            </a:r>
            <a:r>
              <a:rPr lang="es-ES" b="1" baseline="30000" dirty="0" smtClean="0"/>
              <a:t> </a:t>
            </a:r>
            <a:r>
              <a:rPr lang="es-ES" b="1" baseline="30000" dirty="0" err="1" smtClean="0"/>
              <a:t>levels</a:t>
            </a:r>
            <a:r>
              <a:rPr lang="es-ES" b="1" baseline="30000" dirty="0" smtClean="0"/>
              <a:t>. </a:t>
            </a:r>
            <a:r>
              <a:rPr lang="es-ES" b="1" baseline="30000" dirty="0" err="1" smtClean="0"/>
              <a:t>These</a:t>
            </a:r>
            <a:r>
              <a:rPr lang="es-ES" b="1" baseline="30000" dirty="0" smtClean="0"/>
              <a:t> </a:t>
            </a:r>
            <a:r>
              <a:rPr lang="es-ES" b="1" baseline="30000" dirty="0" err="1" smtClean="0"/>
              <a:t>include</a:t>
            </a:r>
            <a:r>
              <a:rPr lang="es-ES" b="1" baseline="30000" dirty="0" smtClean="0"/>
              <a:t> </a:t>
            </a:r>
            <a:r>
              <a:rPr lang="es-ES" b="1" baseline="30000" dirty="0" err="1" smtClean="0"/>
              <a:t>potent</a:t>
            </a:r>
            <a:r>
              <a:rPr lang="es-ES" b="1" baseline="30000" dirty="0" smtClean="0"/>
              <a:t> </a:t>
            </a:r>
            <a:r>
              <a:rPr lang="es-ES" b="1" baseline="30000" dirty="0" err="1" smtClean="0"/>
              <a:t>effects</a:t>
            </a:r>
            <a:r>
              <a:rPr lang="es-ES" b="1" baseline="30000" dirty="0" smtClean="0"/>
              <a:t> </a:t>
            </a:r>
            <a:r>
              <a:rPr lang="es-ES" b="1" baseline="30000" dirty="0" err="1" smtClean="0"/>
              <a:t>on</a:t>
            </a:r>
            <a:r>
              <a:rPr lang="es-ES" b="1" baseline="30000" dirty="0" smtClean="0"/>
              <a:t> </a:t>
            </a:r>
            <a:r>
              <a:rPr lang="es-ES" b="1" baseline="30000" dirty="0" err="1" smtClean="0"/>
              <a:t>the</a:t>
            </a:r>
            <a:r>
              <a:rPr lang="es-ES" b="1" baseline="30000" dirty="0" smtClean="0"/>
              <a:t> </a:t>
            </a:r>
            <a:r>
              <a:rPr lang="es-ES" b="1" baseline="30000" dirty="0" err="1" smtClean="0"/>
              <a:t>pancreatic</a:t>
            </a:r>
            <a:r>
              <a:rPr lang="es-ES" b="1" baseline="30000" dirty="0" smtClean="0"/>
              <a:t> </a:t>
            </a:r>
            <a:r>
              <a:rPr lang="es-ES" b="1" baseline="30000" dirty="0" err="1" smtClean="0">
                <a:latin typeface="Symbol" charset="2"/>
                <a:cs typeface="Symbol" charset="2"/>
              </a:rPr>
              <a:t>b</a:t>
            </a:r>
            <a:r>
              <a:rPr lang="es-ES" b="1" baseline="30000" dirty="0" err="1" smtClean="0"/>
              <a:t>cell</a:t>
            </a:r>
            <a:r>
              <a:rPr lang="es-ES" b="1" baseline="30000" dirty="0" smtClean="0"/>
              <a:t> </a:t>
            </a:r>
            <a:r>
              <a:rPr lang="es-ES" b="1" baseline="30000" dirty="0" err="1" smtClean="0"/>
              <a:t>to</a:t>
            </a:r>
            <a:r>
              <a:rPr lang="es-ES" b="1" baseline="30000" dirty="0" smtClean="0"/>
              <a:t> </a:t>
            </a:r>
            <a:r>
              <a:rPr lang="es-ES" b="1" baseline="30000" dirty="0" err="1" smtClean="0"/>
              <a:t>stimulate</a:t>
            </a:r>
            <a:r>
              <a:rPr lang="es-ES" b="1" baseline="30000" dirty="0" smtClean="0"/>
              <a:t> </a:t>
            </a:r>
            <a:r>
              <a:rPr lang="es-ES" b="1" baseline="30000" dirty="0" err="1" smtClean="0"/>
              <a:t>insulin</a:t>
            </a:r>
            <a:r>
              <a:rPr lang="es-ES" b="1" baseline="30000" dirty="0" smtClean="0"/>
              <a:t> </a:t>
            </a:r>
            <a:r>
              <a:rPr lang="es-ES" b="1" baseline="30000" dirty="0" err="1" smtClean="0"/>
              <a:t>secretion</a:t>
            </a:r>
            <a:r>
              <a:rPr lang="es-ES" b="1" baseline="30000" dirty="0" smtClean="0"/>
              <a:t>, </a:t>
            </a:r>
            <a:r>
              <a:rPr lang="es-ES" b="1" baseline="30000" dirty="0" err="1" smtClean="0"/>
              <a:t>inhibition</a:t>
            </a:r>
            <a:r>
              <a:rPr lang="es-ES" b="1" baseline="30000" dirty="0" smtClean="0"/>
              <a:t> of</a:t>
            </a:r>
            <a:r>
              <a:rPr lang="es-ES" b="1" baseline="30000" dirty="0" smtClean="0">
                <a:latin typeface="Symbol" charset="2"/>
                <a:cs typeface="Symbol" charset="2"/>
              </a:rPr>
              <a:t> a</a:t>
            </a:r>
            <a:r>
              <a:rPr lang="es-ES" b="1" baseline="30000" dirty="0" smtClean="0"/>
              <a:t>-</a:t>
            </a:r>
            <a:r>
              <a:rPr lang="es-ES" b="1" baseline="30000" dirty="0" err="1" smtClean="0"/>
              <a:t>cell</a:t>
            </a:r>
            <a:r>
              <a:rPr lang="es-ES" b="1" baseline="30000" dirty="0" smtClean="0"/>
              <a:t> </a:t>
            </a:r>
            <a:r>
              <a:rPr lang="es-ES" b="1" baseline="30000" dirty="0" err="1" smtClean="0"/>
              <a:t>glucagon</a:t>
            </a:r>
            <a:r>
              <a:rPr lang="es-ES" b="1" baseline="30000" dirty="0" smtClean="0"/>
              <a:t> </a:t>
            </a:r>
            <a:r>
              <a:rPr lang="es-ES" b="1" baseline="30000" dirty="0" err="1" smtClean="0"/>
              <a:t>secretion</a:t>
            </a:r>
            <a:r>
              <a:rPr lang="es-ES" b="1" baseline="30000" dirty="0" smtClean="0"/>
              <a:t> </a:t>
            </a:r>
            <a:r>
              <a:rPr lang="es-ES" b="1" baseline="30000" dirty="0" err="1" smtClean="0"/>
              <a:t>that</a:t>
            </a:r>
            <a:r>
              <a:rPr lang="es-ES" b="1" baseline="30000" dirty="0" smtClean="0"/>
              <a:t> reduces </a:t>
            </a:r>
            <a:r>
              <a:rPr lang="es-ES" b="1" baseline="30000" dirty="0" err="1" smtClean="0"/>
              <a:t>hepatic</a:t>
            </a:r>
            <a:r>
              <a:rPr lang="es-ES" b="1" baseline="30000" dirty="0" smtClean="0"/>
              <a:t> </a:t>
            </a:r>
            <a:r>
              <a:rPr lang="es-ES" b="1" baseline="30000" dirty="0" err="1" smtClean="0"/>
              <a:t>glucose</a:t>
            </a:r>
            <a:r>
              <a:rPr lang="es-ES" b="1" baseline="30000" dirty="0" smtClean="0"/>
              <a:t> </a:t>
            </a:r>
            <a:r>
              <a:rPr lang="es-ES" b="1" baseline="30000" dirty="0" err="1" smtClean="0"/>
              <a:t>production</a:t>
            </a:r>
            <a:r>
              <a:rPr lang="es-ES" b="1" baseline="30000" dirty="0" smtClean="0"/>
              <a:t>, a </a:t>
            </a:r>
            <a:r>
              <a:rPr lang="es-ES" b="1" baseline="30000" dirty="0" err="1" smtClean="0"/>
              <a:t>decrease</a:t>
            </a:r>
            <a:r>
              <a:rPr lang="es-ES" b="1" baseline="30000" dirty="0" smtClean="0"/>
              <a:t> in </a:t>
            </a:r>
            <a:r>
              <a:rPr lang="es-ES" b="1" baseline="30000" dirty="0" err="1" smtClean="0"/>
              <a:t>gastric</a:t>
            </a:r>
            <a:r>
              <a:rPr lang="es-ES" b="1" baseline="30000" dirty="0" smtClean="0"/>
              <a:t> </a:t>
            </a:r>
            <a:r>
              <a:rPr lang="es-ES" b="1" baseline="30000" dirty="0" err="1" smtClean="0"/>
              <a:t>motility</a:t>
            </a:r>
            <a:r>
              <a:rPr lang="es-ES" b="1" baseline="30000" dirty="0" smtClean="0"/>
              <a:t>, and a </a:t>
            </a:r>
            <a:r>
              <a:rPr lang="es-ES" b="1" baseline="30000" dirty="0" err="1" smtClean="0"/>
              <a:t>reduction</a:t>
            </a:r>
            <a:r>
              <a:rPr lang="es-ES" b="1" baseline="30000" dirty="0" smtClean="0"/>
              <a:t> in </a:t>
            </a:r>
            <a:r>
              <a:rPr lang="es-ES" b="1" baseline="30000" dirty="0" err="1" smtClean="0"/>
              <a:t>appetite</a:t>
            </a:r>
            <a:r>
              <a:rPr lang="es-ES" b="1" baseline="30000" dirty="0" smtClean="0"/>
              <a:t> </a:t>
            </a:r>
            <a:r>
              <a:rPr lang="es-ES" b="1" baseline="30000" dirty="0" err="1" smtClean="0"/>
              <a:t>that</a:t>
            </a:r>
            <a:r>
              <a:rPr lang="es-ES" b="1" baseline="30000" dirty="0" smtClean="0"/>
              <a:t> </a:t>
            </a:r>
            <a:r>
              <a:rPr lang="es-ES" b="1" baseline="30000" dirty="0" err="1" smtClean="0"/>
              <a:t>contributes</a:t>
            </a:r>
            <a:r>
              <a:rPr lang="es-ES" b="1" baseline="30000" dirty="0" smtClean="0"/>
              <a:t> </a:t>
            </a:r>
            <a:r>
              <a:rPr lang="es-ES" b="1" baseline="30000" dirty="0" err="1" smtClean="0"/>
              <a:t>to</a:t>
            </a:r>
            <a:r>
              <a:rPr lang="es-ES" b="1" baseline="30000" dirty="0" smtClean="0"/>
              <a:t> </a:t>
            </a:r>
            <a:r>
              <a:rPr lang="es-ES" b="1" baseline="30000" dirty="0" err="1" smtClean="0"/>
              <a:t>weight</a:t>
            </a:r>
            <a:r>
              <a:rPr lang="es-ES" b="1" baseline="30000" dirty="0" smtClean="0"/>
              <a:t> </a:t>
            </a:r>
            <a:r>
              <a:rPr lang="es-ES" b="1" baseline="30000" dirty="0" err="1" smtClean="0"/>
              <a:t>loss</a:t>
            </a:r>
            <a:r>
              <a:rPr lang="es-ES" b="1" baseline="30000" dirty="0" smtClean="0"/>
              <a:t>, </a:t>
            </a:r>
            <a:r>
              <a:rPr lang="es-ES" b="1" baseline="30000" dirty="0" err="1" smtClean="0"/>
              <a:t>reduced</a:t>
            </a:r>
            <a:r>
              <a:rPr lang="es-ES" b="1" baseline="30000" dirty="0" smtClean="0"/>
              <a:t> </a:t>
            </a:r>
            <a:r>
              <a:rPr lang="es-ES" b="1" baseline="30000" dirty="0" err="1" smtClean="0"/>
              <a:t>levels</a:t>
            </a:r>
            <a:r>
              <a:rPr lang="es-ES" b="1" baseline="30000" dirty="0" smtClean="0"/>
              <a:t> of </a:t>
            </a:r>
            <a:r>
              <a:rPr lang="es-ES" b="1" baseline="30000" dirty="0" err="1" smtClean="0"/>
              <a:t>adipocytokines</a:t>
            </a:r>
            <a:r>
              <a:rPr lang="es-ES" b="1" baseline="30000" dirty="0" smtClean="0"/>
              <a:t>, and </a:t>
            </a:r>
            <a:r>
              <a:rPr lang="es-ES" b="1" baseline="30000" dirty="0" err="1" smtClean="0"/>
              <a:t>decreased</a:t>
            </a:r>
            <a:r>
              <a:rPr lang="es-ES" b="1" baseline="30000" dirty="0" smtClean="0"/>
              <a:t> </a:t>
            </a:r>
            <a:r>
              <a:rPr lang="es-ES" b="1" baseline="30000" dirty="0" err="1" smtClean="0"/>
              <a:t>inflammation</a:t>
            </a:r>
            <a:r>
              <a:rPr lang="es-ES" b="1" baseline="30000" dirty="0" smtClean="0"/>
              <a:t>.</a:t>
            </a:r>
            <a:endParaRPr lang="es-ES" b="1" dirty="0"/>
          </a:p>
        </p:txBody>
      </p:sp>
      <p:sp>
        <p:nvSpPr>
          <p:cNvPr id="3" name="Rectángulo 2"/>
          <p:cNvSpPr/>
          <p:nvPr/>
        </p:nvSpPr>
        <p:spPr>
          <a:xfrm>
            <a:off x="689002" y="6593234"/>
            <a:ext cx="32109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/>
              <a:t>Endocrine Reviews, April 2012, 33(2):187–215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52390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505972" y="977707"/>
            <a:ext cx="6490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¿QUE ES LA DIABETES MELLITUS TIPO 2?</a:t>
            </a:r>
            <a:endParaRPr lang="es-ES" sz="24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-41443" y="2090271"/>
            <a:ext cx="9319115" cy="4136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lvl="1" indent="-285750" algn="just">
              <a:lnSpc>
                <a:spcPct val="140000"/>
              </a:lnSpc>
              <a:buFont typeface="Wingdings" charset="2"/>
              <a:buChar char="Ø"/>
            </a:pPr>
            <a:r>
              <a:rPr lang="es-ES" b="1" dirty="0" smtClean="0"/>
              <a:t>Enfermedad metabólica progresiva con hiperglucemia, como consecuencia</a:t>
            </a:r>
          </a:p>
          <a:p>
            <a:pPr algn="just">
              <a:lnSpc>
                <a:spcPct val="140000"/>
              </a:lnSpc>
            </a:pPr>
            <a:r>
              <a:rPr lang="es-ES" b="1" dirty="0" smtClean="0"/>
              <a:t>     		de una combinación de resistencia a la insulina y a una inadecuada respuesta</a:t>
            </a:r>
          </a:p>
          <a:p>
            <a:pPr algn="just">
              <a:lnSpc>
                <a:spcPct val="140000"/>
              </a:lnSpc>
            </a:pPr>
            <a:r>
              <a:rPr lang="es-ES" b="1" dirty="0" smtClean="0"/>
              <a:t>		secretora de insulina </a:t>
            </a:r>
            <a:r>
              <a:rPr lang="es-ES" b="1" dirty="0" smtClean="0">
                <a:solidFill>
                  <a:srgbClr val="FF0000"/>
                </a:solidFill>
              </a:rPr>
              <a:t>(OMS  calcula 340 millones de diabéticos. Mas del 60% muere </a:t>
            </a:r>
          </a:p>
          <a:p>
            <a:pPr algn="just">
              <a:lnSpc>
                <a:spcPct val="140000"/>
              </a:lnSpc>
            </a:pPr>
            <a:r>
              <a:rPr lang="es-ES" b="1" dirty="0">
                <a:solidFill>
                  <a:srgbClr val="FF0000"/>
                </a:solidFill>
              </a:rPr>
              <a:t>	</a:t>
            </a:r>
            <a:r>
              <a:rPr lang="es-ES" b="1" dirty="0" smtClean="0">
                <a:solidFill>
                  <a:srgbClr val="FF0000"/>
                </a:solidFill>
              </a:rPr>
              <a:t>	por complicaciones cardiovasculares)</a:t>
            </a:r>
          </a:p>
          <a:p>
            <a:pPr algn="just"/>
            <a:endParaRPr lang="es-ES" b="1" dirty="0" smtClean="0"/>
          </a:p>
          <a:p>
            <a:pPr algn="just"/>
            <a:endParaRPr lang="es-ES" b="1" dirty="0"/>
          </a:p>
          <a:p>
            <a:pPr algn="just"/>
            <a:endParaRPr lang="es-ES" b="1" dirty="0" smtClean="0"/>
          </a:p>
          <a:p>
            <a:pPr algn="just"/>
            <a:endParaRPr lang="es-ES" b="1" dirty="0" smtClean="0"/>
          </a:p>
          <a:p>
            <a:pPr marL="742950" lvl="1" indent="-285750" algn="just">
              <a:buFont typeface="Wingdings" charset="2"/>
              <a:buChar char="Ø"/>
            </a:pPr>
            <a:r>
              <a:rPr lang="es-ES" b="1" dirty="0" smtClean="0"/>
              <a:t>En la DMT2 están implicados dos procesos patológicos</a:t>
            </a:r>
          </a:p>
          <a:p>
            <a:pPr marL="742950" lvl="1" indent="-285750" algn="just">
              <a:buFont typeface="Wingdings" charset="2"/>
              <a:buChar char="Ø"/>
            </a:pPr>
            <a:endParaRPr lang="es-ES" b="1" dirty="0" smtClean="0"/>
          </a:p>
          <a:p>
            <a:pPr marL="1257300" lvl="2" indent="-342900" algn="just">
              <a:buFont typeface="Wingdings" charset="2"/>
              <a:buChar char="§"/>
            </a:pPr>
            <a:r>
              <a:rPr lang="es-ES" b="1" dirty="0" smtClean="0"/>
              <a:t>Deterioro progresivo de las función de los islotes pancreáticos</a:t>
            </a:r>
          </a:p>
          <a:p>
            <a:pPr lvl="2" algn="just"/>
            <a:endParaRPr lang="es-ES" b="1" dirty="0" smtClean="0"/>
          </a:p>
          <a:p>
            <a:pPr marL="1257300" lvl="2" indent="-342900" algn="just">
              <a:buFont typeface="Wingdings" charset="2"/>
              <a:buChar char="§"/>
            </a:pPr>
            <a:r>
              <a:rPr lang="es-ES" b="1" dirty="0" smtClean="0"/>
              <a:t>Disminución de la respuesta de los tejidos a la insulina (resistencia a la insulina)</a:t>
            </a:r>
          </a:p>
        </p:txBody>
      </p:sp>
    </p:spTree>
    <p:extLst>
      <p:ext uri="{BB962C8B-B14F-4D97-AF65-F5344CB8AC3E}">
        <p14:creationId xmlns:p14="http://schemas.microsoft.com/office/powerpoint/2010/main" val="217418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829" y="978795"/>
            <a:ext cx="6871422" cy="5031445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56244" y="6088113"/>
            <a:ext cx="8634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baseline="30000" dirty="0" err="1"/>
              <a:t>Antiatherosclerotic</a:t>
            </a:r>
            <a:r>
              <a:rPr lang="es-ES" b="1" baseline="30000" dirty="0"/>
              <a:t> </a:t>
            </a:r>
            <a:r>
              <a:rPr lang="es-ES" b="1" baseline="30000" dirty="0" err="1"/>
              <a:t>potential</a:t>
            </a:r>
            <a:r>
              <a:rPr lang="es-ES" b="1" baseline="30000" dirty="0"/>
              <a:t> of GLP-1 </a:t>
            </a:r>
            <a:r>
              <a:rPr lang="es-ES" b="1" baseline="30000" dirty="0" err="1"/>
              <a:t>action</a:t>
            </a:r>
            <a:r>
              <a:rPr lang="es-ES" b="1" baseline="30000" dirty="0"/>
              <a:t>. </a:t>
            </a:r>
            <a:r>
              <a:rPr lang="es-ES" b="1" baseline="30000" dirty="0" err="1"/>
              <a:t>The</a:t>
            </a:r>
            <a:r>
              <a:rPr lang="es-ES" b="1" baseline="30000" dirty="0"/>
              <a:t> </a:t>
            </a:r>
            <a:r>
              <a:rPr lang="es-ES" b="1" baseline="30000" dirty="0" err="1"/>
              <a:t>direct</a:t>
            </a:r>
            <a:r>
              <a:rPr lang="es-ES" b="1" baseline="30000" dirty="0"/>
              <a:t> </a:t>
            </a:r>
            <a:r>
              <a:rPr lang="es-ES" b="1" baseline="30000" dirty="0" err="1"/>
              <a:t>actions</a:t>
            </a:r>
            <a:r>
              <a:rPr lang="es-ES" b="1" baseline="30000" dirty="0"/>
              <a:t> of GLP-1 </a:t>
            </a:r>
            <a:r>
              <a:rPr lang="es-ES" b="1" baseline="30000" dirty="0" err="1"/>
              <a:t>on</a:t>
            </a:r>
            <a:r>
              <a:rPr lang="es-ES" b="1" baseline="30000" dirty="0"/>
              <a:t> </a:t>
            </a:r>
            <a:r>
              <a:rPr lang="es-ES" b="1" baseline="30000" dirty="0" err="1"/>
              <a:t>blood</a:t>
            </a:r>
            <a:r>
              <a:rPr lang="es-ES" b="1" baseline="30000" dirty="0"/>
              <a:t> </a:t>
            </a:r>
            <a:r>
              <a:rPr lang="es-ES" b="1" baseline="30000" dirty="0" err="1"/>
              <a:t>vessels</a:t>
            </a:r>
            <a:r>
              <a:rPr lang="es-ES" b="1" baseline="30000" dirty="0"/>
              <a:t> and </a:t>
            </a:r>
            <a:r>
              <a:rPr lang="es-ES" b="1" baseline="30000" dirty="0" err="1"/>
              <a:t>macrophages</a:t>
            </a:r>
            <a:r>
              <a:rPr lang="es-ES" b="1" baseline="30000" dirty="0"/>
              <a:t> and </a:t>
            </a:r>
            <a:r>
              <a:rPr lang="es-ES" b="1" baseline="30000" dirty="0" err="1"/>
              <a:t>on</a:t>
            </a:r>
            <a:r>
              <a:rPr lang="es-ES" b="1" baseline="30000" dirty="0"/>
              <a:t> </a:t>
            </a:r>
            <a:r>
              <a:rPr lang="es-ES" b="1" baseline="30000" dirty="0" err="1"/>
              <a:t>the</a:t>
            </a:r>
            <a:r>
              <a:rPr lang="es-ES" b="1" baseline="30000" dirty="0"/>
              <a:t> </a:t>
            </a:r>
            <a:r>
              <a:rPr lang="es-ES" b="1" baseline="30000" dirty="0" err="1"/>
              <a:t>regulation</a:t>
            </a:r>
            <a:r>
              <a:rPr lang="es-ES" b="1" baseline="30000" dirty="0"/>
              <a:t> of plasma </a:t>
            </a:r>
            <a:r>
              <a:rPr lang="es-ES" b="1" baseline="30000" dirty="0" err="1"/>
              <a:t>lipid</a:t>
            </a:r>
            <a:r>
              <a:rPr lang="es-ES" b="1" baseline="30000" dirty="0"/>
              <a:t> </a:t>
            </a:r>
            <a:r>
              <a:rPr lang="es-ES" b="1" baseline="30000" dirty="0" err="1"/>
              <a:t>profiles</a:t>
            </a:r>
            <a:r>
              <a:rPr lang="es-ES" b="1" baseline="30000" dirty="0"/>
              <a:t> </a:t>
            </a:r>
            <a:r>
              <a:rPr lang="es-ES" b="1" baseline="30000" dirty="0" err="1"/>
              <a:t>may</a:t>
            </a:r>
            <a:r>
              <a:rPr lang="es-ES" b="1" baseline="30000" dirty="0"/>
              <a:t> </a:t>
            </a:r>
            <a:r>
              <a:rPr lang="es-ES" b="1" baseline="30000" dirty="0" err="1"/>
              <a:t>impact</a:t>
            </a:r>
            <a:r>
              <a:rPr lang="es-ES" b="1" baseline="30000" dirty="0"/>
              <a:t> </a:t>
            </a:r>
            <a:r>
              <a:rPr lang="es-ES" b="1" baseline="30000" dirty="0" err="1"/>
              <a:t>the</a:t>
            </a:r>
            <a:r>
              <a:rPr lang="es-ES" b="1" baseline="30000" dirty="0"/>
              <a:t> </a:t>
            </a:r>
            <a:r>
              <a:rPr lang="es-ES" b="1" baseline="30000" dirty="0" err="1"/>
              <a:t>development</a:t>
            </a:r>
            <a:r>
              <a:rPr lang="es-ES" b="1" baseline="30000" dirty="0"/>
              <a:t> and/</a:t>
            </a:r>
            <a:r>
              <a:rPr lang="es-ES" b="1" baseline="30000" dirty="0" err="1"/>
              <a:t>or</a:t>
            </a:r>
            <a:r>
              <a:rPr lang="es-ES" b="1" baseline="30000" dirty="0"/>
              <a:t> </a:t>
            </a:r>
            <a:r>
              <a:rPr lang="es-ES" b="1" baseline="30000" dirty="0" err="1"/>
              <a:t>progression</a:t>
            </a:r>
            <a:r>
              <a:rPr lang="es-ES" b="1" baseline="30000" dirty="0"/>
              <a:t> of </a:t>
            </a:r>
            <a:r>
              <a:rPr lang="es-ES" b="1" baseline="30000" dirty="0" err="1"/>
              <a:t>atherosclerotic</a:t>
            </a:r>
            <a:r>
              <a:rPr lang="es-ES" b="1" baseline="30000" dirty="0"/>
              <a:t> plaques.</a:t>
            </a:r>
            <a:endParaRPr lang="es-ES" b="1" dirty="0"/>
          </a:p>
        </p:txBody>
      </p:sp>
      <p:sp>
        <p:nvSpPr>
          <p:cNvPr id="3" name="Rectángulo 2"/>
          <p:cNvSpPr/>
          <p:nvPr/>
        </p:nvSpPr>
        <p:spPr>
          <a:xfrm>
            <a:off x="473591" y="6581001"/>
            <a:ext cx="32109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/>
              <a:t>Endocrine Reviews, April 2012, 33(2):187–215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70315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791190"/>
            <a:ext cx="8644318" cy="400685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03200" y="4920150"/>
            <a:ext cx="864431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1400" b="1" dirty="0" err="1" smtClean="0"/>
              <a:t>Impact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of</a:t>
            </a:r>
            <a:r>
              <a:rPr lang="es-ES_tradnl" sz="1400" b="1" dirty="0" smtClean="0"/>
              <a:t> GIP/GLP-1 </a:t>
            </a:r>
            <a:r>
              <a:rPr lang="es-ES_tradnl" sz="1400" b="1" dirty="0" err="1" smtClean="0"/>
              <a:t>on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islet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hormone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release</a:t>
            </a:r>
            <a:r>
              <a:rPr lang="es-ES_tradnl" sz="1400" b="1" dirty="0" smtClean="0"/>
              <a:t>. </a:t>
            </a:r>
            <a:r>
              <a:rPr lang="es-ES_tradnl" sz="1400" b="1" dirty="0" err="1" smtClean="0"/>
              <a:t>Nutrient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ingestion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triggers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insulin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release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from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islet</a:t>
            </a:r>
            <a:r>
              <a:rPr lang="es-ES_tradnl" sz="1400" b="1" dirty="0" smtClean="0">
                <a:latin typeface="Symbol" charset="2"/>
                <a:cs typeface="Symbol" charset="2"/>
              </a:rPr>
              <a:t> </a:t>
            </a:r>
            <a:r>
              <a:rPr lang="es-ES_tradnl" sz="1400" b="1" dirty="0" err="1" smtClean="0">
                <a:latin typeface="Symbol" charset="2"/>
                <a:cs typeface="Symbol" charset="2"/>
              </a:rPr>
              <a:t>b</a:t>
            </a:r>
            <a:r>
              <a:rPr lang="es-ES_tradnl" sz="1400" b="1" dirty="0" smtClean="0"/>
              <a:t>-</a:t>
            </a:r>
            <a:r>
              <a:rPr lang="es-ES_tradnl" sz="1400" b="1" dirty="0" err="1" smtClean="0"/>
              <a:t>cells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via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several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mechanisms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comprising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the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enteroinsular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axis</a:t>
            </a:r>
            <a:r>
              <a:rPr lang="es-ES_tradnl" sz="1400" b="1" dirty="0" smtClean="0"/>
              <a:t>. (</a:t>
            </a:r>
            <a:r>
              <a:rPr lang="es-ES_tradnl" sz="1400" b="1" dirty="0" err="1" smtClean="0"/>
              <a:t>i</a:t>
            </a:r>
            <a:r>
              <a:rPr lang="es-ES_tradnl" sz="1400" b="1" dirty="0" smtClean="0"/>
              <a:t>) </a:t>
            </a:r>
            <a:r>
              <a:rPr lang="es-ES_tradnl" sz="1400" b="1" dirty="0" err="1" smtClean="0"/>
              <a:t>The</a:t>
            </a:r>
            <a:r>
              <a:rPr lang="es-ES_tradnl" sz="1400" b="1" dirty="0" smtClean="0"/>
              <a:t> intestinal </a:t>
            </a:r>
            <a:r>
              <a:rPr lang="es-ES_tradnl" sz="1400" b="1" dirty="0" err="1" smtClean="0"/>
              <a:t>incretin</a:t>
            </a:r>
            <a:r>
              <a:rPr lang="es-ES_tradnl" sz="1400" b="1" dirty="0" smtClean="0"/>
              <a:t> hormones GIP </a:t>
            </a:r>
            <a:r>
              <a:rPr lang="es-ES_tradnl" sz="1400" b="1" dirty="0" err="1" smtClean="0"/>
              <a:t>and</a:t>
            </a:r>
            <a:r>
              <a:rPr lang="es-ES_tradnl" sz="1400" b="1" dirty="0" smtClean="0"/>
              <a:t> GLP-1 are </a:t>
            </a:r>
            <a:r>
              <a:rPr lang="es-ES_tradnl" sz="1400" b="1" dirty="0" err="1" smtClean="0"/>
              <a:t>released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from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secretory</a:t>
            </a:r>
            <a:r>
              <a:rPr lang="es-ES_tradnl" sz="1400" b="1" dirty="0" smtClean="0"/>
              <a:t> granules in </a:t>
            </a:r>
            <a:r>
              <a:rPr lang="es-ES_tradnl" sz="1400" b="1" dirty="0" err="1" smtClean="0"/>
              <a:t>enteroendocrine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cells</a:t>
            </a:r>
            <a:r>
              <a:rPr lang="es-ES_tradnl" sz="1400" b="1" dirty="0" smtClean="0"/>
              <a:t> (</a:t>
            </a:r>
            <a:r>
              <a:rPr lang="es-ES_tradnl" sz="1400" b="1" dirty="0" err="1" smtClean="0"/>
              <a:t>shown</a:t>
            </a:r>
            <a:r>
              <a:rPr lang="es-ES_tradnl" sz="1400" b="1" dirty="0" smtClean="0"/>
              <a:t> in </a:t>
            </a:r>
            <a:r>
              <a:rPr lang="es-ES_tradnl" sz="1400" b="1" dirty="0" err="1" smtClean="0"/>
              <a:t>green</a:t>
            </a:r>
            <a:r>
              <a:rPr lang="es-ES_tradnl" sz="1400" b="1" dirty="0" smtClean="0"/>
              <a:t>) </a:t>
            </a:r>
            <a:r>
              <a:rPr lang="es-ES_tradnl" sz="1400" b="1" dirty="0" err="1" smtClean="0"/>
              <a:t>and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function</a:t>
            </a:r>
            <a:r>
              <a:rPr lang="es-ES_tradnl" sz="1400" b="1" dirty="0" smtClean="0"/>
              <a:t> as </a:t>
            </a:r>
            <a:r>
              <a:rPr lang="es-ES_tradnl" sz="1400" b="1" dirty="0" err="1" smtClean="0"/>
              <a:t>endocrine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mediators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of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insulin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secretion</a:t>
            </a:r>
            <a:r>
              <a:rPr lang="es-ES_tradnl" sz="1400" b="1" dirty="0" smtClean="0"/>
              <a:t>. </a:t>
            </a:r>
            <a:r>
              <a:rPr lang="es-ES_tradnl" sz="1400" b="1" dirty="0" err="1" smtClean="0"/>
              <a:t>Nutrient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absorption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from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the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gut</a:t>
            </a:r>
            <a:r>
              <a:rPr lang="es-ES_tradnl" sz="1400" b="1" dirty="0" smtClean="0"/>
              <a:t> lumen can </a:t>
            </a:r>
            <a:r>
              <a:rPr lang="es-ES_tradnl" sz="1400" b="1" dirty="0" err="1" smtClean="0"/>
              <a:t>directly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activate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insulin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release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via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the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bloodstream</a:t>
            </a:r>
            <a:r>
              <a:rPr lang="es-ES_tradnl" sz="1400" b="1" dirty="0" smtClean="0"/>
              <a:t>, </a:t>
            </a:r>
            <a:r>
              <a:rPr lang="es-ES_tradnl" sz="1400" b="1" dirty="0" err="1" smtClean="0"/>
              <a:t>and</a:t>
            </a:r>
            <a:r>
              <a:rPr lang="es-ES_tradnl" sz="1400" b="1" dirty="0" smtClean="0"/>
              <a:t> (</a:t>
            </a:r>
            <a:r>
              <a:rPr lang="es-ES_tradnl" sz="1400" b="1" dirty="0" err="1" smtClean="0"/>
              <a:t>ii</a:t>
            </a:r>
            <a:r>
              <a:rPr lang="es-ES_tradnl" sz="1400" b="1" dirty="0" smtClean="0"/>
              <a:t>) </a:t>
            </a:r>
            <a:r>
              <a:rPr lang="es-ES_tradnl" sz="1400" b="1" dirty="0" err="1" smtClean="0"/>
              <a:t>the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presence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of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nutrients</a:t>
            </a:r>
            <a:r>
              <a:rPr lang="es-ES_tradnl" sz="1400" b="1" dirty="0" smtClean="0"/>
              <a:t> in </a:t>
            </a:r>
            <a:r>
              <a:rPr lang="es-ES_tradnl" sz="1400" b="1" dirty="0" err="1" smtClean="0"/>
              <a:t>the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gut</a:t>
            </a:r>
            <a:r>
              <a:rPr lang="es-ES_tradnl" sz="1400" b="1" dirty="0" smtClean="0"/>
              <a:t> can </a:t>
            </a:r>
            <a:r>
              <a:rPr lang="es-ES_tradnl" sz="1400" b="1" dirty="0" err="1" smtClean="0"/>
              <a:t>also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activate</a:t>
            </a:r>
            <a:r>
              <a:rPr lang="es-ES_tradnl" sz="1400" b="1" dirty="0" smtClean="0"/>
              <a:t> neural </a:t>
            </a:r>
            <a:r>
              <a:rPr lang="es-ES_tradnl" sz="1400" b="1" dirty="0" err="1" smtClean="0"/>
              <a:t>pathways</a:t>
            </a:r>
            <a:r>
              <a:rPr lang="es-ES_tradnl" sz="1400" b="1" dirty="0" smtClean="0"/>
              <a:t> (</a:t>
            </a:r>
            <a:r>
              <a:rPr lang="es-ES_tradnl" sz="1400" b="1" dirty="0" err="1" smtClean="0"/>
              <a:t>shown</a:t>
            </a:r>
            <a:r>
              <a:rPr lang="es-ES_tradnl" sz="1400" b="1" dirty="0" smtClean="0"/>
              <a:t> in </a:t>
            </a:r>
            <a:r>
              <a:rPr lang="es-ES_tradnl" sz="1400" b="1" dirty="0" err="1" smtClean="0"/>
              <a:t>yellow</a:t>
            </a:r>
            <a:r>
              <a:rPr lang="es-ES_tradnl" sz="1400" b="1" dirty="0" smtClean="0"/>
              <a:t>) </a:t>
            </a:r>
            <a:r>
              <a:rPr lang="es-ES_tradnl" sz="1400" b="1" dirty="0" err="1" smtClean="0"/>
              <a:t>that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influence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the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secretion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of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islet</a:t>
            </a:r>
            <a:r>
              <a:rPr lang="es-ES_tradnl" sz="1400" b="1" dirty="0" smtClean="0"/>
              <a:t> hormones. </a:t>
            </a:r>
            <a:r>
              <a:rPr lang="es-ES_tradnl" sz="1400" b="1" dirty="0" err="1" smtClean="0"/>
              <a:t>Finally</a:t>
            </a:r>
            <a:r>
              <a:rPr lang="es-ES_tradnl" sz="1400" b="1" dirty="0" smtClean="0"/>
              <a:t>, in </a:t>
            </a:r>
            <a:r>
              <a:rPr lang="es-ES_tradnl" sz="1400" b="1" dirty="0" err="1" smtClean="0"/>
              <a:t>addition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to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enteroinsular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mechanisms</a:t>
            </a:r>
            <a:r>
              <a:rPr lang="es-ES_tradnl" sz="1400" b="1" dirty="0" smtClean="0"/>
              <a:t>, </a:t>
            </a:r>
            <a:r>
              <a:rPr lang="es-ES_tradnl" sz="1400" b="1" dirty="0" err="1" smtClean="0"/>
              <a:t>release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of</a:t>
            </a:r>
            <a:r>
              <a:rPr lang="es-ES_tradnl" sz="1400" b="1" dirty="0" smtClean="0"/>
              <a:t> (</a:t>
            </a:r>
            <a:r>
              <a:rPr lang="es-ES_tradnl" sz="1400" b="1" dirty="0" err="1" smtClean="0"/>
              <a:t>iii</a:t>
            </a:r>
            <a:r>
              <a:rPr lang="es-ES_tradnl" sz="1400" b="1" dirty="0" smtClean="0"/>
              <a:t>) </a:t>
            </a:r>
            <a:r>
              <a:rPr lang="es-ES_tradnl" sz="1400" b="1" dirty="0" err="1" smtClean="0"/>
              <a:t>islet</a:t>
            </a:r>
            <a:r>
              <a:rPr lang="es-ES_tradnl" sz="1400" b="1" dirty="0" smtClean="0"/>
              <a:t> GLP-1 </a:t>
            </a:r>
            <a:r>
              <a:rPr lang="es-ES_tradnl" sz="1400" b="1" dirty="0" err="1" smtClean="0"/>
              <a:t>and</a:t>
            </a:r>
            <a:r>
              <a:rPr lang="es-ES_tradnl" sz="1400" b="1" dirty="0" smtClean="0"/>
              <a:t> GIP </a:t>
            </a:r>
            <a:r>
              <a:rPr lang="es-ES_tradnl" sz="1400" b="1" dirty="0" err="1" smtClean="0"/>
              <a:t>might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influence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the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growth</a:t>
            </a:r>
            <a:r>
              <a:rPr lang="es-ES_tradnl" sz="1400" b="1" dirty="0" smtClean="0"/>
              <a:t>, </a:t>
            </a:r>
            <a:r>
              <a:rPr lang="es-ES_tradnl" sz="1400" b="1" dirty="0" err="1" smtClean="0"/>
              <a:t>survival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and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function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of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islet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cells</a:t>
            </a:r>
            <a:r>
              <a:rPr lang="es-ES_tradnl" sz="1400" b="1" dirty="0" smtClean="0"/>
              <a:t> (</a:t>
            </a:r>
            <a:r>
              <a:rPr lang="es-ES_tradnl" sz="1400" b="1" dirty="0" err="1" smtClean="0"/>
              <a:t>shown</a:t>
            </a:r>
            <a:r>
              <a:rPr lang="es-ES_tradnl" sz="1400" b="1" dirty="0" smtClean="0"/>
              <a:t> in red) </a:t>
            </a:r>
            <a:r>
              <a:rPr lang="es-ES_tradnl" sz="1400" b="1" dirty="0" err="1" smtClean="0"/>
              <a:t>through</a:t>
            </a:r>
            <a:r>
              <a:rPr lang="es-ES_tradnl" sz="1400" b="1" dirty="0" smtClean="0"/>
              <a:t> local </a:t>
            </a:r>
            <a:r>
              <a:rPr lang="es-ES_tradnl" sz="1400" b="1" dirty="0" err="1" smtClean="0"/>
              <a:t>paracrine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and</a:t>
            </a:r>
            <a:r>
              <a:rPr lang="es-ES_tradnl" sz="1400" b="1" dirty="0" smtClean="0"/>
              <a:t>/</a:t>
            </a:r>
            <a:r>
              <a:rPr lang="es-ES_tradnl" sz="1400" b="1" dirty="0" err="1" smtClean="0"/>
              <a:t>or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autocrine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actions</a:t>
            </a:r>
            <a:r>
              <a:rPr lang="es-ES_tradnl" sz="1400" b="1" dirty="0" smtClean="0"/>
              <a:t>. </a:t>
            </a:r>
            <a:r>
              <a:rPr lang="es-ES_tradnl" sz="1400" b="1" dirty="0" err="1" smtClean="0"/>
              <a:t>The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dashed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arrow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indicates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ambiguity</a:t>
            </a:r>
            <a:r>
              <a:rPr lang="es-ES_tradnl" sz="1400" b="1" dirty="0" smtClean="0"/>
              <a:t> in </a:t>
            </a:r>
            <a:r>
              <a:rPr lang="es-ES_tradnl" sz="1400" b="1" dirty="0" err="1" smtClean="0"/>
              <a:t>this</a:t>
            </a:r>
            <a:r>
              <a:rPr lang="es-ES_tradnl" sz="1400" b="1" dirty="0" smtClean="0"/>
              <a:t> </a:t>
            </a:r>
            <a:r>
              <a:rPr lang="es-ES_tradnl" sz="1400" b="1" dirty="0" err="1" smtClean="0"/>
              <a:t>process</a:t>
            </a:r>
            <a:r>
              <a:rPr lang="es-ES_tradnl" sz="1400" b="1" dirty="0" smtClean="0"/>
              <a:t>.</a:t>
            </a:r>
            <a:endParaRPr lang="es-ES_tradnl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1015791"/>
            <a:ext cx="5765800" cy="548577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943600" y="1036458"/>
            <a:ext cx="30353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1100" b="1" dirty="0" smtClean="0">
                <a:latin typeface="Times New Roman"/>
                <a:cs typeface="Times New Roman"/>
              </a:rPr>
              <a:t>GLP-1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integrates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energy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metabolism</a:t>
            </a:r>
            <a:r>
              <a:rPr lang="es-ES_tradnl" sz="1100" b="1" dirty="0" smtClean="0">
                <a:latin typeface="Times New Roman"/>
                <a:cs typeface="Times New Roman"/>
              </a:rPr>
              <a:t>,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feeding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behavior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and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learning.GLP</a:t>
            </a:r>
            <a:r>
              <a:rPr lang="es-ES_tradnl" sz="1100" b="1" dirty="0" smtClean="0">
                <a:latin typeface="Times New Roman"/>
                <a:cs typeface="Times New Roman"/>
              </a:rPr>
              <a:t>-1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is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produced</a:t>
            </a:r>
            <a:r>
              <a:rPr lang="es-ES_tradnl" sz="1100" b="1" dirty="0" smtClean="0">
                <a:latin typeface="Times New Roman"/>
                <a:cs typeface="Times New Roman"/>
              </a:rPr>
              <a:t> by L-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cells</a:t>
            </a:r>
            <a:r>
              <a:rPr lang="es-ES_tradnl" sz="1100" b="1" dirty="0" smtClean="0">
                <a:latin typeface="Times New Roman"/>
                <a:cs typeface="Times New Roman"/>
              </a:rPr>
              <a:t> in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the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intestine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and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is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released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from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those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cells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into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the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blood</a:t>
            </a:r>
            <a:r>
              <a:rPr lang="es-ES_tradnl" sz="1100" b="1" dirty="0" smtClean="0">
                <a:latin typeface="Times New Roman"/>
                <a:cs typeface="Times New Roman"/>
              </a:rPr>
              <a:t> in response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to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food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ingestion</a:t>
            </a:r>
            <a:r>
              <a:rPr lang="es-ES_tradnl" sz="1100" b="1" dirty="0" smtClean="0">
                <a:latin typeface="Times New Roman"/>
                <a:cs typeface="Times New Roman"/>
              </a:rPr>
              <a:t>. GLP-1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binds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to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receptors</a:t>
            </a:r>
            <a:r>
              <a:rPr lang="es-ES_tradnl" sz="1100" b="1" dirty="0" smtClean="0">
                <a:latin typeface="Times New Roman"/>
                <a:cs typeface="Times New Roman"/>
              </a:rPr>
              <a:t> (R)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on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pancreatic</a:t>
            </a:r>
            <a:r>
              <a:rPr lang="es-ES_tradnl" sz="1100" b="1" dirty="0" smtClean="0">
                <a:latin typeface="Times New Roman"/>
                <a:cs typeface="Times New Roman"/>
              </a:rPr>
              <a:t> -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cells</a:t>
            </a:r>
            <a:r>
              <a:rPr lang="es-ES_tradnl" sz="1100" b="1" dirty="0" smtClean="0">
                <a:latin typeface="Times New Roman"/>
                <a:cs typeface="Times New Roman"/>
              </a:rPr>
              <a:t>,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resulting</a:t>
            </a:r>
            <a:r>
              <a:rPr lang="es-ES_tradnl" sz="1100" b="1" dirty="0" smtClean="0">
                <a:latin typeface="Times New Roman"/>
                <a:cs typeface="Times New Roman"/>
              </a:rPr>
              <a:t> in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the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activation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of</a:t>
            </a:r>
            <a:r>
              <a:rPr lang="es-ES_tradnl" sz="1100" b="1" dirty="0" smtClean="0">
                <a:latin typeface="Times New Roman"/>
                <a:cs typeface="Times New Roman"/>
              </a:rPr>
              <a:t> a GTP-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binding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protein</a:t>
            </a:r>
            <a:r>
              <a:rPr lang="es-ES_tradnl" sz="1100" b="1" dirty="0" smtClean="0">
                <a:latin typeface="Times New Roman"/>
                <a:cs typeface="Times New Roman"/>
              </a:rPr>
              <a:t> (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g</a:t>
            </a:r>
            <a:r>
              <a:rPr lang="es-ES_tradnl" sz="1100" b="1" dirty="0" smtClean="0">
                <a:latin typeface="Times New Roman"/>
                <a:cs typeface="Times New Roman"/>
              </a:rPr>
              <a:t>)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and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adenylate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cyclase</a:t>
            </a:r>
            <a:r>
              <a:rPr lang="es-ES_tradnl" sz="1100" b="1" dirty="0" smtClean="0">
                <a:latin typeface="Times New Roman"/>
                <a:cs typeface="Times New Roman"/>
              </a:rPr>
              <a:t> (AC),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thereby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stimulating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cyclic</a:t>
            </a:r>
            <a:r>
              <a:rPr lang="es-ES_tradnl" sz="1100" b="1" dirty="0" smtClean="0">
                <a:latin typeface="Times New Roman"/>
                <a:cs typeface="Times New Roman"/>
              </a:rPr>
              <a:t> AMP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production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and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calcium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influx</a:t>
            </a:r>
            <a:r>
              <a:rPr lang="es-ES_tradnl" sz="1100" b="1" dirty="0" smtClean="0">
                <a:latin typeface="Times New Roman"/>
                <a:cs typeface="Times New Roman"/>
              </a:rPr>
              <a:t>.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Cyclic</a:t>
            </a:r>
            <a:r>
              <a:rPr lang="es-ES_tradnl" sz="1100" b="1" dirty="0" smtClean="0">
                <a:latin typeface="Times New Roman"/>
                <a:cs typeface="Times New Roman"/>
              </a:rPr>
              <a:t> AMP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and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calcium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stimulate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rapid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release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of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insulin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from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the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cells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and</a:t>
            </a:r>
            <a:r>
              <a:rPr lang="es-ES_tradnl" sz="1100" b="1" dirty="0" smtClean="0">
                <a:latin typeface="Times New Roman"/>
                <a:cs typeface="Times New Roman"/>
              </a:rPr>
              <a:t> induce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transcription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of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the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insulin</a:t>
            </a:r>
            <a:r>
              <a:rPr lang="es-ES_tradnl" sz="1100" b="1" dirty="0" smtClean="0">
                <a:latin typeface="Times New Roman"/>
                <a:cs typeface="Times New Roman"/>
              </a:rPr>
              <a:t> gene,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thereby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replenishing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insulin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stores</a:t>
            </a:r>
            <a:r>
              <a:rPr lang="es-ES_tradnl" sz="1100" b="1" dirty="0" smtClean="0">
                <a:latin typeface="Times New Roman"/>
                <a:cs typeface="Times New Roman"/>
              </a:rPr>
              <a:t>.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Insulin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enhances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glucose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uptake</a:t>
            </a:r>
            <a:r>
              <a:rPr lang="es-ES_tradnl" sz="1100" b="1" dirty="0" smtClean="0">
                <a:latin typeface="Times New Roman"/>
                <a:cs typeface="Times New Roman"/>
              </a:rPr>
              <a:t> by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muscle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cells</a:t>
            </a:r>
            <a:r>
              <a:rPr lang="es-ES_tradnl" sz="1100" b="1" dirty="0" smtClean="0">
                <a:latin typeface="Times New Roman"/>
                <a:cs typeface="Times New Roman"/>
              </a:rPr>
              <a:t>; GLP-1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therefore</a:t>
            </a:r>
            <a:r>
              <a:rPr lang="es-ES_tradnl" sz="1100" b="1" dirty="0" smtClean="0">
                <a:latin typeface="Times New Roman"/>
                <a:cs typeface="Times New Roman"/>
              </a:rPr>
              <a:t> has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an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antidiabetic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action</a:t>
            </a:r>
            <a:r>
              <a:rPr lang="es-ES_tradnl" sz="1100" b="1" dirty="0" smtClean="0">
                <a:latin typeface="Times New Roman"/>
                <a:cs typeface="Times New Roman"/>
              </a:rPr>
              <a:t>. GLP-1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also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activates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receptors</a:t>
            </a:r>
            <a:r>
              <a:rPr lang="es-ES_tradnl" sz="1100" b="1" dirty="0" smtClean="0">
                <a:latin typeface="Times New Roman"/>
                <a:cs typeface="Times New Roman"/>
              </a:rPr>
              <a:t> in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neurons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located</a:t>
            </a:r>
            <a:r>
              <a:rPr lang="es-ES_tradnl" sz="1100" b="1" dirty="0" smtClean="0">
                <a:latin typeface="Times New Roman"/>
                <a:cs typeface="Times New Roman"/>
              </a:rPr>
              <a:t> in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the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hypothalamus</a:t>
            </a:r>
            <a:r>
              <a:rPr lang="es-ES_tradnl" sz="1100" b="1" dirty="0" smtClean="0">
                <a:latin typeface="Times New Roman"/>
                <a:cs typeface="Times New Roman"/>
              </a:rPr>
              <a:t>,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resulting</a:t>
            </a:r>
            <a:r>
              <a:rPr lang="es-ES_tradnl" sz="1100" b="1" dirty="0" smtClean="0">
                <a:latin typeface="Times New Roman"/>
                <a:cs typeface="Times New Roman"/>
              </a:rPr>
              <a:t> in a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reduction</a:t>
            </a:r>
            <a:r>
              <a:rPr lang="es-ES_tradnl" sz="1100" b="1" dirty="0" smtClean="0">
                <a:latin typeface="Times New Roman"/>
                <a:cs typeface="Times New Roman"/>
              </a:rPr>
              <a:t> in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food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intake</a:t>
            </a:r>
            <a:r>
              <a:rPr lang="es-ES_tradnl" sz="1100" b="1" dirty="0" smtClean="0">
                <a:latin typeface="Times New Roman"/>
                <a:cs typeface="Times New Roman"/>
              </a:rPr>
              <a:t>;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thus</a:t>
            </a:r>
            <a:r>
              <a:rPr lang="es-ES_tradnl" sz="1100" b="1" dirty="0" smtClean="0">
                <a:latin typeface="Times New Roman"/>
                <a:cs typeface="Times New Roman"/>
              </a:rPr>
              <a:t>, GLP-1 has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an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important</a:t>
            </a:r>
            <a:r>
              <a:rPr lang="es-ES_tradnl" sz="1100" b="1" dirty="0" smtClean="0">
                <a:latin typeface="Times New Roman"/>
                <a:cs typeface="Times New Roman"/>
              </a:rPr>
              <a:t> role in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controlling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energy</a:t>
            </a:r>
            <a:r>
              <a:rPr lang="es-ES_tradnl" sz="1100" b="1" dirty="0" smtClean="0">
                <a:latin typeface="Times New Roman"/>
                <a:cs typeface="Times New Roman"/>
              </a:rPr>
              <a:t> balance. GLP-1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receptors</a:t>
            </a:r>
            <a:r>
              <a:rPr lang="es-ES_tradnl" sz="1100" b="1" dirty="0" smtClean="0">
                <a:latin typeface="Times New Roman"/>
                <a:cs typeface="Times New Roman"/>
              </a:rPr>
              <a:t> are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also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located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on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neurons</a:t>
            </a:r>
            <a:r>
              <a:rPr lang="es-ES_tradnl" sz="1100" b="1" dirty="0" smtClean="0">
                <a:latin typeface="Times New Roman"/>
                <a:cs typeface="Times New Roman"/>
              </a:rPr>
              <a:t> in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brain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regions</a:t>
            </a:r>
            <a:r>
              <a:rPr lang="es-ES_tradnl" sz="1100" b="1" dirty="0" smtClean="0">
                <a:latin typeface="Times New Roman"/>
                <a:cs typeface="Times New Roman"/>
              </a:rPr>
              <a:t>,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such</a:t>
            </a:r>
            <a:r>
              <a:rPr lang="es-ES_tradnl" sz="1100" b="1" dirty="0" smtClean="0">
                <a:latin typeface="Times New Roman"/>
                <a:cs typeface="Times New Roman"/>
              </a:rPr>
              <a:t> as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the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hippocampus</a:t>
            </a:r>
            <a:r>
              <a:rPr lang="es-ES_tradnl" sz="1100" b="1" dirty="0" smtClean="0">
                <a:latin typeface="Times New Roman"/>
                <a:cs typeface="Times New Roman"/>
              </a:rPr>
              <a:t>,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that</a:t>
            </a:r>
            <a:r>
              <a:rPr lang="es-ES_tradnl" sz="1100" b="1" dirty="0" smtClean="0">
                <a:latin typeface="Times New Roman"/>
                <a:cs typeface="Times New Roman"/>
              </a:rPr>
              <a:t> are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involved</a:t>
            </a:r>
            <a:r>
              <a:rPr lang="es-ES_tradnl" sz="1100" b="1" dirty="0" smtClean="0">
                <a:latin typeface="Times New Roman"/>
                <a:cs typeface="Times New Roman"/>
              </a:rPr>
              <a:t> in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learning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and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memory</a:t>
            </a:r>
            <a:r>
              <a:rPr lang="es-ES_tradnl" sz="1100" b="1" dirty="0" smtClean="0">
                <a:latin typeface="Times New Roman"/>
                <a:cs typeface="Times New Roman"/>
              </a:rPr>
              <a:t>. </a:t>
            </a:r>
            <a:r>
              <a:rPr lang="es-ES_tradnl" sz="1100" b="1" dirty="0" err="1" smtClean="0">
                <a:latin typeface="Times New Roman"/>
                <a:cs typeface="Times New Roman"/>
              </a:rPr>
              <a:t>During</a:t>
            </a:r>
            <a:r>
              <a:rPr lang="es-ES_tradnl" sz="1100" b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smtClean="0">
                <a:latin typeface="Times New Roman"/>
                <a:cs typeface="Times New Roman"/>
              </a:rPr>
              <a:t>et al.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report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that</a:t>
            </a:r>
            <a:r>
              <a:rPr lang="es-ES_tradnl" sz="1100" b="1" i="1" dirty="0" smtClean="0">
                <a:latin typeface="Times New Roman"/>
                <a:cs typeface="Times New Roman"/>
              </a:rPr>
              <a:t> GLP-1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indeed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enhances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learning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and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memory</a:t>
            </a:r>
            <a:r>
              <a:rPr lang="es-ES_tradnl" sz="1100" b="1" i="1" dirty="0" smtClean="0">
                <a:latin typeface="Times New Roman"/>
                <a:cs typeface="Times New Roman"/>
              </a:rPr>
              <a:t>.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The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exact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mechanism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is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unknown</a:t>
            </a:r>
            <a:r>
              <a:rPr lang="es-ES_tradnl" sz="1100" b="1" i="1" dirty="0" smtClean="0">
                <a:latin typeface="Times New Roman"/>
                <a:cs typeface="Times New Roman"/>
              </a:rPr>
              <a:t>,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but</a:t>
            </a:r>
            <a:r>
              <a:rPr lang="es-ES_tradnl" sz="1100" b="1" i="1" dirty="0" smtClean="0">
                <a:latin typeface="Times New Roman"/>
                <a:cs typeface="Times New Roman"/>
              </a:rPr>
              <a:t> GLP-1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might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act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on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presynaptic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axon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terminals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to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enhance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the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release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of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glutamate</a:t>
            </a:r>
            <a:r>
              <a:rPr lang="es-ES_tradnl" sz="1100" b="1" i="1" dirty="0" smtClean="0">
                <a:latin typeface="Times New Roman"/>
                <a:cs typeface="Times New Roman"/>
              </a:rPr>
              <a:t>,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much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like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it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stimulates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insulin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release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from</a:t>
            </a:r>
            <a:r>
              <a:rPr lang="es-ES_tradnl" sz="1100" b="1" i="1" dirty="0" smtClean="0">
                <a:latin typeface="Times New Roman"/>
                <a:cs typeface="Times New Roman"/>
              </a:rPr>
              <a:t> -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cells</a:t>
            </a:r>
            <a:r>
              <a:rPr lang="es-ES_tradnl" sz="1100" b="1" i="1" dirty="0" smtClean="0">
                <a:latin typeface="Times New Roman"/>
                <a:cs typeface="Times New Roman"/>
              </a:rPr>
              <a:t>.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Alternatively</a:t>
            </a:r>
            <a:r>
              <a:rPr lang="es-ES_tradnl" sz="1100" b="1" i="1" dirty="0" smtClean="0">
                <a:latin typeface="Times New Roman"/>
                <a:cs typeface="Times New Roman"/>
              </a:rPr>
              <a:t>, GLP-1 may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bind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to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postsynaptic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receptors</a:t>
            </a:r>
            <a:r>
              <a:rPr lang="es-ES_tradnl" sz="1100" b="1" i="1" dirty="0" smtClean="0">
                <a:latin typeface="Times New Roman"/>
                <a:cs typeface="Times New Roman"/>
              </a:rPr>
              <a:t> in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dendrites</a:t>
            </a:r>
            <a:r>
              <a:rPr lang="es-ES_tradnl" sz="1100" b="1" i="1" dirty="0" smtClean="0">
                <a:latin typeface="Times New Roman"/>
                <a:cs typeface="Times New Roman"/>
              </a:rPr>
              <a:t>,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resulting</a:t>
            </a:r>
            <a:r>
              <a:rPr lang="es-ES_tradnl" sz="1100" b="1" i="1" dirty="0" smtClean="0">
                <a:latin typeface="Times New Roman"/>
                <a:cs typeface="Times New Roman"/>
              </a:rPr>
              <a:t> in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activation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of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the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cyclic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AMP−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and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calcium</a:t>
            </a:r>
            <a:r>
              <a:rPr lang="es-ES_tradnl" sz="1100" b="1" i="1" dirty="0" smtClean="0">
                <a:latin typeface="Times New Roman"/>
                <a:cs typeface="Times New Roman"/>
              </a:rPr>
              <a:t>-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responsive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protein</a:t>
            </a:r>
            <a:r>
              <a:rPr lang="es-ES_tradnl" sz="1100" b="1" i="1" dirty="0" smtClean="0">
                <a:latin typeface="Times New Roman"/>
                <a:cs typeface="Times New Roman"/>
              </a:rPr>
              <a:t> CREB, a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transcription</a:t>
            </a:r>
            <a:r>
              <a:rPr lang="es-ES_tradnl" sz="1100" b="1" i="1" dirty="0" smtClean="0">
                <a:latin typeface="Times New Roman"/>
                <a:cs typeface="Times New Roman"/>
              </a:rPr>
              <a:t> factor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known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to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have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an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important</a:t>
            </a:r>
            <a:r>
              <a:rPr lang="es-ES_tradnl" sz="1100" b="1" i="1" dirty="0" smtClean="0">
                <a:latin typeface="Times New Roman"/>
                <a:cs typeface="Times New Roman"/>
              </a:rPr>
              <a:t> role in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learning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and</a:t>
            </a:r>
            <a:r>
              <a:rPr lang="es-ES_tradnl" sz="1100" b="1" i="1" dirty="0" smtClean="0">
                <a:latin typeface="Times New Roman"/>
                <a:cs typeface="Times New Roman"/>
              </a:rPr>
              <a:t> </a:t>
            </a:r>
            <a:r>
              <a:rPr lang="es-ES_tradnl" sz="1100" b="1" i="1" dirty="0" err="1" smtClean="0">
                <a:latin typeface="Times New Roman"/>
                <a:cs typeface="Times New Roman"/>
              </a:rPr>
              <a:t>memory</a:t>
            </a:r>
            <a:r>
              <a:rPr lang="es-ES_tradnl" sz="1100" b="1" i="1" dirty="0" smtClean="0">
                <a:latin typeface="Times New Roman"/>
                <a:cs typeface="Times New Roman"/>
              </a:rPr>
              <a:t>.</a:t>
            </a:r>
            <a:endParaRPr lang="es-ES_tradnl" sz="1100" dirty="0">
              <a:latin typeface="Times New Roman"/>
              <a:cs typeface="Times New Roman"/>
            </a:endParaRPr>
          </a:p>
        </p:txBody>
      </p:sp>
      <p:sp>
        <p:nvSpPr>
          <p:cNvPr id="5" name="Source"/>
          <p:cNvSpPr txBox="1"/>
          <p:nvPr>
            <p:custDataLst>
              <p:tags r:id="rId1"/>
            </p:custDataLst>
          </p:nvPr>
        </p:nvSpPr>
        <p:spPr>
          <a:xfrm>
            <a:off x="430669" y="6676278"/>
            <a:ext cx="1872307" cy="130420"/>
          </a:xfrm>
          <a:prstGeom prst="rect">
            <a:avLst/>
          </a:prstGeom>
          <a:noFill/>
          <a:ln w="9525">
            <a:noFill/>
          </a:ln>
        </p:spPr>
        <p:txBody>
          <a:bodyPr vert="horz" wrap="none" lIns="0" tIns="0" rIns="0" bIns="0" rtlCol="0" anchor="b" anchorCtr="0">
            <a:spAutoFit/>
          </a:bodyPr>
          <a:lstStyle/>
          <a:p>
            <a:pPr marL="466725" indent="-466725">
              <a:lnSpc>
                <a:spcPct val="93000"/>
              </a:lnSpc>
              <a:buClr>
                <a:schemeClr val="tx1"/>
              </a:buClr>
              <a:buSzPct val="100000"/>
            </a:pPr>
            <a:r>
              <a:rPr lang="en-US" sz="900" b="1" dirty="0" smtClean="0">
                <a:cs typeface="Arial" pitchFamily="34" charset="0"/>
              </a:rPr>
              <a:t>Nature </a:t>
            </a:r>
            <a:r>
              <a:rPr lang="en-US" sz="900" b="1" dirty="0">
                <a:cs typeface="Arial" pitchFamily="34" charset="0"/>
              </a:rPr>
              <a:t>Medicine  9, 1113 - 1115 (2003)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96" y="2256731"/>
            <a:ext cx="8025148" cy="458839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" y="844219"/>
            <a:ext cx="9010650" cy="1439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065213" y="1543050"/>
            <a:ext cx="6442075" cy="3662363"/>
            <a:chOff x="671" y="1152"/>
            <a:chExt cx="4058" cy="2307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3443" y="2861"/>
              <a:ext cx="1286" cy="598"/>
              <a:chOff x="5074426" y="2947254"/>
              <a:chExt cx="1676241" cy="938455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5074426" y="2947254"/>
                <a:ext cx="1676241" cy="938455"/>
              </a:xfrm>
              <a:prstGeom prst="roundRect">
                <a:avLst>
                  <a:gd name="adj" fmla="val 10000"/>
                </a:avLst>
              </a:prstGeom>
              <a:ln>
                <a:solidFill>
                  <a:schemeClr val="accent1"/>
                </a:solidFill>
              </a:ln>
              <a:effectLst/>
            </p:spPr>
            <p:style>
              <a:lnRef idx="3">
                <a:scrgbClr r="0" g="0" b="0"/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ounded Rectangle 4"/>
              <p:cNvSpPr/>
              <p:nvPr/>
            </p:nvSpPr>
            <p:spPr>
              <a:xfrm>
                <a:off x="5101798" y="2973932"/>
                <a:ext cx="1621496" cy="88509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60960" tIns="60960" rIns="60960" bIns="60960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buSzPct val="100000"/>
                </a:pPr>
                <a:r>
                  <a:rPr lang="es-ES" sz="1600">
                    <a:solidFill>
                      <a:srgbClr val="001965"/>
                    </a:solidFill>
                    <a:latin typeface="Verdana" pitchFamily="26" charset="0"/>
                    <a:ea typeface="ＭＳ Ｐゴシック" pitchFamily="26" charset="-128"/>
                    <a:sym typeface="Verdana" pitchFamily="26" charset="0"/>
                  </a:rPr>
                  <a:t>Análogo de GLP-1 </a:t>
                </a:r>
              </a:p>
              <a:p>
                <a:pPr algn="ctr" eaLnBrk="0" hangingPunct="0">
                  <a:buSzPct val="100000"/>
                </a:pPr>
                <a:r>
                  <a:rPr lang="es-ES" sz="1600">
                    <a:solidFill>
                      <a:srgbClr val="001965"/>
                    </a:solidFill>
                    <a:latin typeface="Verdana" pitchFamily="26" charset="0"/>
                    <a:ea typeface="ＭＳ Ｐゴシック" pitchFamily="26" charset="-128"/>
                    <a:sym typeface="Verdana" pitchFamily="26" charset="0"/>
                  </a:rPr>
                  <a:t>humano, por ej. liraglutida</a:t>
                </a:r>
              </a:p>
            </p:txBody>
          </p:sp>
        </p:grpSp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1965" y="2861"/>
              <a:ext cx="1337" cy="598"/>
              <a:chOff x="2975880" y="2947254"/>
              <a:chExt cx="1676241" cy="938455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2975880" y="2947254"/>
                <a:ext cx="1676240" cy="938455"/>
              </a:xfrm>
              <a:prstGeom prst="roundRect">
                <a:avLst>
                  <a:gd name="adj" fmla="val 10000"/>
                </a:avLst>
              </a:prstGeom>
              <a:ln>
                <a:solidFill>
                  <a:schemeClr val="accent1"/>
                </a:solidFill>
              </a:ln>
              <a:effectLst/>
            </p:spPr>
            <p:style>
              <a:lnRef idx="3">
                <a:scrgbClr r="0" g="0" b="0"/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7" name="Rounded Rectangle 4"/>
              <p:cNvSpPr/>
              <p:nvPr/>
            </p:nvSpPr>
            <p:spPr>
              <a:xfrm>
                <a:off x="3003462" y="2973932"/>
                <a:ext cx="1621076" cy="88509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60960" tIns="60960" rIns="60960" bIns="60960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buSzPct val="100000"/>
                </a:pPr>
                <a:r>
                  <a:rPr lang="es-ES" sz="1600">
                    <a:solidFill>
                      <a:srgbClr val="001965"/>
                    </a:solidFill>
                    <a:latin typeface="Verdana" pitchFamily="26" charset="0"/>
                    <a:ea typeface="ＭＳ Ｐゴシック" pitchFamily="26" charset="-128"/>
                    <a:sym typeface="Verdana" pitchFamily="26" charset="0"/>
                  </a:rPr>
                  <a:t>Terapias a base de</a:t>
                </a:r>
              </a:p>
              <a:p>
                <a:pPr algn="ctr" eaLnBrk="0" hangingPunct="0">
                  <a:buSzPct val="100000"/>
                </a:pPr>
                <a:r>
                  <a:rPr lang="es-ES" sz="1600">
                    <a:solidFill>
                      <a:srgbClr val="001965"/>
                    </a:solidFill>
                    <a:latin typeface="Verdana" pitchFamily="26" charset="0"/>
                    <a:ea typeface="ＭＳ Ｐゴシック" pitchFamily="26" charset="-128"/>
                    <a:sym typeface="Verdana" pitchFamily="26" charset="0"/>
                  </a:rPr>
                  <a:t>exendina, por ej. exenatida</a:t>
                </a:r>
              </a:p>
            </p:txBody>
          </p:sp>
        </p:grpSp>
        <p:grpSp>
          <p:nvGrpSpPr>
            <p:cNvPr id="5" name="Group 18"/>
            <p:cNvGrpSpPr>
              <a:grpSpLocks/>
            </p:cNvGrpSpPr>
            <p:nvPr/>
          </p:nvGrpSpPr>
          <p:grpSpPr bwMode="auto">
            <a:xfrm>
              <a:off x="2239" y="2011"/>
              <a:ext cx="1056" cy="598"/>
              <a:chOff x="4025153" y="1633416"/>
              <a:chExt cx="1676241" cy="938455"/>
            </a:xfrm>
          </p:grpSpPr>
          <p:sp>
            <p:nvSpPr>
              <p:cNvPr id="24" name="Rounded Rectangle 23"/>
              <p:cNvSpPr/>
              <p:nvPr/>
            </p:nvSpPr>
            <p:spPr>
              <a:xfrm>
                <a:off x="4025153" y="1633416"/>
                <a:ext cx="1676241" cy="938455"/>
              </a:xfrm>
              <a:prstGeom prst="roundRect">
                <a:avLst>
                  <a:gd name="adj" fmla="val 10000"/>
                </a:avLst>
              </a:prstGeom>
              <a:ln>
                <a:solidFill>
                  <a:schemeClr val="accent1"/>
                </a:solidFill>
              </a:ln>
              <a:effectLst/>
            </p:spPr>
            <p:style>
              <a:lnRef idx="3">
                <a:scrgbClr r="0" g="0" b="0"/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5" name="Rounded Rectangle 4"/>
              <p:cNvSpPr/>
              <p:nvPr/>
            </p:nvSpPr>
            <p:spPr>
              <a:xfrm>
                <a:off x="4052137" y="1661664"/>
                <a:ext cx="1622271" cy="88352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60960" tIns="60960" rIns="60960" bIns="60960" anchor="ctr"/>
              <a:lstStyle/>
              <a:p>
                <a:pPr algn="ctr" eaLnBrk="0" hangingPunct="0">
                  <a:buSzPct val="100000"/>
                  <a:defRPr/>
                </a:pPr>
                <a:r>
                  <a:rPr lang="en-GB" sz="1600">
                    <a:solidFill>
                      <a:srgbClr val="001965"/>
                    </a:solidFill>
                    <a:ea typeface="Verdana" pitchFamily="34" charset="0"/>
                    <a:cs typeface="Verdana" pitchFamily="34" charset="0"/>
                    <a:sym typeface="Verdana" pitchFamily="34" charset="0"/>
                  </a:rPr>
                  <a:t>agonista receptor de GLP-1</a:t>
                </a:r>
              </a:p>
            </p:txBody>
          </p:sp>
        </p:grpSp>
        <p:grpSp>
          <p:nvGrpSpPr>
            <p:cNvPr id="6" name="Group 21"/>
            <p:cNvGrpSpPr>
              <a:grpSpLocks/>
            </p:cNvGrpSpPr>
            <p:nvPr/>
          </p:nvGrpSpPr>
          <p:grpSpPr bwMode="auto">
            <a:xfrm>
              <a:off x="671" y="2025"/>
              <a:ext cx="1056" cy="935"/>
              <a:chOff x="1926607" y="1604132"/>
              <a:chExt cx="1676241" cy="967739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1926607" y="1634147"/>
                <a:ext cx="1676241" cy="937723"/>
              </a:xfrm>
              <a:prstGeom prst="roundRect">
                <a:avLst>
                  <a:gd name="adj" fmla="val 10000"/>
                </a:avLst>
              </a:prstGeom>
              <a:ln>
                <a:solidFill>
                  <a:schemeClr val="accent1"/>
                </a:solidFill>
              </a:ln>
              <a:effectLst/>
            </p:spPr>
            <p:style>
              <a:lnRef idx="3">
                <a:scrgbClr r="0" g="0" b="0"/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3" name="Rounded Rectangle 4"/>
              <p:cNvSpPr/>
              <p:nvPr/>
            </p:nvSpPr>
            <p:spPr>
              <a:xfrm>
                <a:off x="1953591" y="1604132"/>
                <a:ext cx="1622271" cy="93979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60960" tIns="60960" rIns="60960" bIns="60960" anchor="ctr"/>
              <a:lstStyle/>
              <a:p>
                <a:pPr algn="ctr" eaLnBrk="0" hangingPunct="0">
                  <a:buSzPct val="100000"/>
                  <a:defRPr/>
                </a:pPr>
                <a:r>
                  <a:rPr lang="en-GB" sz="1600">
                    <a:solidFill>
                      <a:srgbClr val="001965"/>
                    </a:solidFill>
                    <a:ea typeface="Verdana" pitchFamily="34" charset="0"/>
                    <a:cs typeface="Verdana" pitchFamily="34" charset="0"/>
                    <a:sym typeface="Verdana" pitchFamily="34" charset="0"/>
                  </a:rPr>
                  <a:t>inhibidores DPP-4, por ej. sitagliptina, vildagliptina</a:t>
                </a:r>
              </a:p>
            </p:txBody>
          </p:sp>
        </p:grpSp>
        <p:grpSp>
          <p:nvGrpSpPr>
            <p:cNvPr id="7" name="Group 24"/>
            <p:cNvGrpSpPr>
              <a:grpSpLocks/>
            </p:cNvGrpSpPr>
            <p:nvPr/>
          </p:nvGrpSpPr>
          <p:grpSpPr bwMode="auto">
            <a:xfrm>
              <a:off x="1575" y="1152"/>
              <a:ext cx="1056" cy="598"/>
              <a:chOff x="2975880" y="319578"/>
              <a:chExt cx="1676241" cy="938455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2975880" y="319578"/>
                <a:ext cx="1676241" cy="938455"/>
              </a:xfrm>
              <a:prstGeom prst="roundRect">
                <a:avLst>
                  <a:gd name="adj" fmla="val 10000"/>
                </a:avLst>
              </a:prstGeom>
              <a:ln>
                <a:solidFill>
                  <a:schemeClr val="tx1"/>
                </a:solidFill>
              </a:ln>
              <a:effectLst/>
            </p:spPr>
            <p:style>
              <a:lnRef idx="3">
                <a:scrgbClr r="0" g="0" b="0"/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ounded Rectangle 4"/>
              <p:cNvSpPr>
                <a:spLocks noChangeArrowheads="1"/>
              </p:cNvSpPr>
              <p:nvPr/>
            </p:nvSpPr>
            <p:spPr bwMode="auto">
              <a:xfrm>
                <a:off x="3002977" y="346816"/>
                <a:ext cx="1622367" cy="884230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lIns="60960" tIns="60960" rIns="60960" bIns="60960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buSzPct val="100000"/>
                  <a:defRPr/>
                </a:pPr>
                <a:r>
                  <a:rPr lang="en-GB" sz="1600">
                    <a:solidFill>
                      <a:srgbClr val="001965"/>
                    </a:solidFill>
                    <a:latin typeface="+mn-lt"/>
                    <a:ea typeface="Verdana" pitchFamily="34" charset="0"/>
                    <a:cs typeface="Verdana" pitchFamily="34" charset="0"/>
                    <a:sym typeface="Verdana" pitchFamily="34" charset="0"/>
                  </a:rPr>
                  <a:t>Terapias a base de</a:t>
                </a:r>
              </a:p>
              <a:p>
                <a:pPr algn="ctr" eaLnBrk="0" hangingPunct="0">
                  <a:buSzPct val="100000"/>
                  <a:defRPr/>
                </a:pPr>
                <a:r>
                  <a:rPr lang="en-GB" sz="1600">
                    <a:solidFill>
                      <a:srgbClr val="001965"/>
                    </a:solidFill>
                    <a:latin typeface="+mn-lt"/>
                    <a:ea typeface="Verdana" pitchFamily="34" charset="0"/>
                    <a:cs typeface="Verdana" pitchFamily="34" charset="0"/>
                    <a:sym typeface="Verdana" pitchFamily="34" charset="0"/>
                  </a:rPr>
                  <a:t>incretina</a:t>
                </a:r>
              </a:p>
            </p:txBody>
          </p:sp>
        </p:grpSp>
        <p:sp>
          <p:nvSpPr>
            <p:cNvPr id="16" name="Straight Connector 3"/>
            <p:cNvSpPr>
              <a:spLocks noChangeArrowheads="1"/>
            </p:cNvSpPr>
            <p:nvPr/>
          </p:nvSpPr>
          <p:spPr bwMode="auto">
            <a:xfrm rot="10800000">
              <a:off x="1443" y="1765"/>
              <a:ext cx="661" cy="239"/>
            </a:xfrm>
            <a:custGeom>
              <a:avLst/>
              <a:gdLst>
                <a:gd name="T0" fmla="*/ 0 w 1049301"/>
                <a:gd name="T1" fmla="*/ 0 h 374647"/>
                <a:gd name="T2" fmla="*/ 1049301 w 1049301"/>
                <a:gd name="T3" fmla="*/ 374647 h 374647"/>
              </a:gdLst>
              <a:ahLst/>
              <a:cxnLst/>
              <a:rect l="T0" t="T1" r="T2" b="T3"/>
              <a:pathLst>
                <a:path w="1049301" h="374647">
                  <a:moveTo>
                    <a:pt x="1049273" y="0"/>
                  </a:moveTo>
                  <a:lnTo>
                    <a:pt x="1049273" y="187691"/>
                  </a:lnTo>
                  <a:lnTo>
                    <a:pt x="0" y="187691"/>
                  </a:lnTo>
                  <a:lnTo>
                    <a:pt x="0" y="375382"/>
                  </a:lnTo>
                </a:path>
              </a:pathLst>
            </a:custGeom>
            <a:noFill/>
            <a:ln w="25400">
              <a:solidFill>
                <a:srgbClr val="8DA2CC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  <p:sp>
          <p:nvSpPr>
            <p:cNvPr id="17" name="Straight Connector 3"/>
            <p:cNvSpPr>
              <a:spLocks noChangeArrowheads="1"/>
            </p:cNvSpPr>
            <p:nvPr/>
          </p:nvSpPr>
          <p:spPr bwMode="auto">
            <a:xfrm rot="10800000">
              <a:off x="2107" y="1765"/>
              <a:ext cx="661" cy="239"/>
            </a:xfrm>
            <a:custGeom>
              <a:avLst/>
              <a:gdLst>
                <a:gd name="T0" fmla="*/ 0 w 1049301"/>
                <a:gd name="T1" fmla="*/ 0 h 374647"/>
                <a:gd name="T2" fmla="*/ 1049301 w 1049301"/>
                <a:gd name="T3" fmla="*/ 374647 h 374647"/>
              </a:gdLst>
              <a:ahLst/>
              <a:cxnLst/>
              <a:rect l="T0" t="T1" r="T2" b="T3"/>
              <a:pathLst>
                <a:path w="1049301" h="374647">
                  <a:moveTo>
                    <a:pt x="0" y="0"/>
                  </a:moveTo>
                  <a:lnTo>
                    <a:pt x="0" y="187691"/>
                  </a:lnTo>
                  <a:lnTo>
                    <a:pt x="1049273" y="187691"/>
                  </a:lnTo>
                  <a:lnTo>
                    <a:pt x="1049273" y="375382"/>
                  </a:lnTo>
                </a:path>
              </a:pathLst>
            </a:custGeom>
            <a:noFill/>
            <a:ln w="25400">
              <a:solidFill>
                <a:srgbClr val="8DA2CC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  <p:sp>
          <p:nvSpPr>
            <p:cNvPr id="18" name="Straight Connector 3"/>
            <p:cNvSpPr>
              <a:spLocks noChangeArrowheads="1"/>
            </p:cNvSpPr>
            <p:nvPr/>
          </p:nvSpPr>
          <p:spPr bwMode="auto">
            <a:xfrm rot="10800000">
              <a:off x="2434" y="2613"/>
              <a:ext cx="661" cy="240"/>
            </a:xfrm>
            <a:custGeom>
              <a:avLst/>
              <a:gdLst>
                <a:gd name="T0" fmla="*/ 0 w 1049300"/>
                <a:gd name="T1" fmla="*/ 0 h 376234"/>
                <a:gd name="T2" fmla="*/ 1049300 w 1049300"/>
                <a:gd name="T3" fmla="*/ 376234 h 376234"/>
              </a:gdLst>
              <a:ahLst/>
              <a:cxnLst/>
              <a:rect l="T0" t="T1" r="T2" b="T3"/>
              <a:pathLst>
                <a:path w="1049300" h="376234">
                  <a:moveTo>
                    <a:pt x="1049273" y="0"/>
                  </a:moveTo>
                  <a:lnTo>
                    <a:pt x="1049273" y="187691"/>
                  </a:lnTo>
                  <a:lnTo>
                    <a:pt x="0" y="187691"/>
                  </a:lnTo>
                  <a:lnTo>
                    <a:pt x="0" y="375382"/>
                  </a:lnTo>
                </a:path>
              </a:pathLst>
            </a:custGeom>
            <a:noFill/>
            <a:ln w="25400">
              <a:solidFill>
                <a:srgbClr val="8DA2CC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  <p:sp>
          <p:nvSpPr>
            <p:cNvPr id="19" name="Straight Connector 3"/>
            <p:cNvSpPr>
              <a:spLocks noChangeArrowheads="1"/>
            </p:cNvSpPr>
            <p:nvPr/>
          </p:nvSpPr>
          <p:spPr bwMode="auto">
            <a:xfrm rot="10800000">
              <a:off x="3097" y="2613"/>
              <a:ext cx="661" cy="240"/>
            </a:xfrm>
            <a:custGeom>
              <a:avLst/>
              <a:gdLst>
                <a:gd name="T0" fmla="*/ 0 w 1049301"/>
                <a:gd name="T1" fmla="*/ 0 h 376234"/>
                <a:gd name="T2" fmla="*/ 1049301 w 1049301"/>
                <a:gd name="T3" fmla="*/ 376234 h 376234"/>
              </a:gdLst>
              <a:ahLst/>
              <a:cxnLst/>
              <a:rect l="T0" t="T1" r="T2" b="T3"/>
              <a:pathLst>
                <a:path w="1049301" h="376234">
                  <a:moveTo>
                    <a:pt x="0" y="0"/>
                  </a:moveTo>
                  <a:lnTo>
                    <a:pt x="0" y="187691"/>
                  </a:lnTo>
                  <a:lnTo>
                    <a:pt x="1049273" y="187691"/>
                  </a:lnTo>
                  <a:lnTo>
                    <a:pt x="1049273" y="375382"/>
                  </a:lnTo>
                </a:path>
              </a:pathLst>
            </a:custGeom>
            <a:noFill/>
            <a:ln w="25400">
              <a:solidFill>
                <a:srgbClr val="8DA2CC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</p:grpSp>
      <p:sp>
        <p:nvSpPr>
          <p:cNvPr id="1099799" name="AutoShape 23"/>
          <p:cNvSpPr>
            <a:spLocks noChangeArrowheads="1"/>
          </p:cNvSpPr>
          <p:nvPr/>
        </p:nvSpPr>
        <p:spPr bwMode="auto">
          <a:xfrm>
            <a:off x="4067175" y="5373688"/>
            <a:ext cx="144463" cy="647700"/>
          </a:xfrm>
          <a:prstGeom prst="downArrow">
            <a:avLst>
              <a:gd name="adj1" fmla="val 50000"/>
              <a:gd name="adj2" fmla="val 1120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1099800" name="AutoShape 24"/>
          <p:cNvSpPr>
            <a:spLocks noChangeArrowheads="1"/>
          </p:cNvSpPr>
          <p:nvPr/>
        </p:nvSpPr>
        <p:spPr bwMode="auto">
          <a:xfrm>
            <a:off x="6372225" y="5373688"/>
            <a:ext cx="144463" cy="647700"/>
          </a:xfrm>
          <a:prstGeom prst="downArrow">
            <a:avLst>
              <a:gd name="adj1" fmla="val 50000"/>
              <a:gd name="adj2" fmla="val 1120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1099801" name="Text Box 25"/>
          <p:cNvSpPr txBox="1">
            <a:spLocks noChangeArrowheads="1"/>
          </p:cNvSpPr>
          <p:nvPr/>
        </p:nvSpPr>
        <p:spPr bwMode="auto">
          <a:xfrm>
            <a:off x="3492500" y="6035675"/>
            <a:ext cx="15890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">
                <a:latin typeface="Verdana" pitchFamily="26" charset="0"/>
              </a:rPr>
              <a:t>Byetta</a:t>
            </a:r>
            <a:r>
              <a:rPr lang="en-US" baseline="30000">
                <a:latin typeface="Verdana" pitchFamily="26" charset="0"/>
              </a:rPr>
              <a:t>® </a:t>
            </a:r>
            <a:r>
              <a:rPr lang="en-US">
                <a:latin typeface="Verdana" pitchFamily="26" charset="0"/>
              </a:rPr>
              <a:t>Lilly</a:t>
            </a:r>
            <a:endParaRPr lang="en-US" baseline="30000">
              <a:latin typeface="Verdana" pitchFamily="26" charset="0"/>
            </a:endParaRPr>
          </a:p>
        </p:txBody>
      </p:sp>
      <p:sp>
        <p:nvSpPr>
          <p:cNvPr id="1099802" name="Text Box 26"/>
          <p:cNvSpPr txBox="1">
            <a:spLocks noChangeArrowheads="1"/>
          </p:cNvSpPr>
          <p:nvPr/>
        </p:nvSpPr>
        <p:spPr bwMode="auto">
          <a:xfrm>
            <a:off x="5376863" y="6021388"/>
            <a:ext cx="2003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">
                <a:latin typeface="Verdana" pitchFamily="26" charset="0"/>
              </a:rPr>
              <a:t>(Victoza</a:t>
            </a:r>
            <a:r>
              <a:rPr lang="en-US" baseline="30000">
                <a:latin typeface="Verdana" pitchFamily="26" charset="0"/>
              </a:rPr>
              <a:t>® </a:t>
            </a:r>
            <a:r>
              <a:rPr lang="en-US">
                <a:latin typeface="Verdana" pitchFamily="26" charset="0"/>
              </a:rPr>
              <a:t>Novo)</a:t>
            </a:r>
            <a:endParaRPr lang="en-US" baseline="30000">
              <a:latin typeface="Verdana" pitchFamily="26" charset="0"/>
            </a:endParaRPr>
          </a:p>
        </p:txBody>
      </p:sp>
      <p:sp>
        <p:nvSpPr>
          <p:cNvPr id="32" name="CuadroTexto 5"/>
          <p:cNvSpPr txBox="1"/>
          <p:nvPr/>
        </p:nvSpPr>
        <p:spPr>
          <a:xfrm>
            <a:off x="1745794" y="805651"/>
            <a:ext cx="5231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 smtClean="0"/>
              <a:t>Familia de terapia basada en incretina</a:t>
            </a:r>
            <a:endParaRPr lang="es-ES_tradnl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1300"/>
            <a:ext cx="9144000" cy="485516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443579" y="3833314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97</a:t>
            </a:r>
            <a:r>
              <a:rPr lang="es-ES" b="1" smtClean="0">
                <a:solidFill>
                  <a:srgbClr val="FF0000"/>
                </a:solidFill>
                <a:latin typeface="Times New Roman"/>
                <a:cs typeface="Times New Roman"/>
              </a:rPr>
              <a:t>% analogía </a:t>
            </a:r>
            <a:r>
              <a:rPr lang="es-E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secuencia</a:t>
            </a:r>
            <a:endParaRPr lang="es-E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583709" y="4784748"/>
            <a:ext cx="5391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Se libera lentamente de la albumina (t</a:t>
            </a:r>
            <a:r>
              <a:rPr lang="es-ES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1/2 </a:t>
            </a:r>
            <a:r>
              <a:rPr lang="es-E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= 11-15h)</a:t>
            </a:r>
          </a:p>
          <a:p>
            <a:r>
              <a:rPr lang="es-E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No induce hipoglucemia (dependiente </a:t>
            </a:r>
            <a:r>
              <a:rPr lang="es-ES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conc</a:t>
            </a:r>
            <a:r>
              <a:rPr lang="es-E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. Glucosa) </a:t>
            </a:r>
            <a:endParaRPr lang="es-E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68991" y="5975934"/>
            <a:ext cx="6083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Proteína hibrida recombinante. Vida media mas larga</a:t>
            </a:r>
            <a:endParaRPr lang="es-ES" sz="20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647848" y="847165"/>
            <a:ext cx="8251453" cy="6010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spcBef>
                <a:spcPts val="0"/>
              </a:spcBef>
            </a:pPr>
            <a:r>
              <a:rPr lang="en-US" sz="2400" b="1" kern="0" dirty="0">
                <a:solidFill>
                  <a:sysClr val="windowText" lastClr="000000"/>
                </a:solidFill>
                <a:latin typeface="+mn-lt"/>
              </a:rPr>
              <a:t>Structural similarities and differences between GLP-1,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+mn-lt"/>
              </a:rPr>
              <a:t>exenatide</a:t>
            </a:r>
            <a:r>
              <a:rPr lang="en-US" sz="2400" b="1" kern="0" dirty="0">
                <a:solidFill>
                  <a:sysClr val="windowText" lastClr="000000"/>
                </a:solidFill>
                <a:latin typeface="+mn-lt"/>
              </a:rPr>
              <a:t>,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+mn-lt"/>
              </a:rPr>
              <a:t>liraglutide</a:t>
            </a:r>
            <a:r>
              <a:rPr lang="en-US" sz="2400" b="1" kern="0" dirty="0">
                <a:solidFill>
                  <a:sysClr val="windowText" lastClr="000000"/>
                </a:solidFill>
                <a:latin typeface="+mn-lt"/>
              </a:rPr>
              <a:t> and </a:t>
            </a:r>
            <a:r>
              <a:rPr lang="en-US" sz="2400" b="1" kern="0" dirty="0" smtClean="0">
                <a:solidFill>
                  <a:sysClr val="windowText" lastClr="000000"/>
                </a:solidFill>
                <a:latin typeface="+mn-lt"/>
              </a:rPr>
              <a:t>CJC-1134-PC</a:t>
            </a:r>
            <a:endParaRPr lang="en-US" sz="2400" b="1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701211" y="3463982"/>
            <a:ext cx="5536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Versión sintética de exendine-4 ( en 2012 una semanal) </a:t>
            </a:r>
            <a:endParaRPr lang="es-E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9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71" y="1144217"/>
            <a:ext cx="8618195" cy="472720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550182" y="5717536"/>
            <a:ext cx="52072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solidFill>
                  <a:srgbClr val="FF0000"/>
                </a:solidFill>
              </a:rPr>
              <a:t>SDF-1 = Citoquina activadora de Linfocitos</a:t>
            </a:r>
          </a:p>
          <a:p>
            <a:r>
              <a:rPr lang="es-ES" sz="1400" b="1" dirty="0" smtClean="0">
                <a:solidFill>
                  <a:srgbClr val="FF0000"/>
                </a:solidFill>
              </a:rPr>
              <a:t>BNP (1-32) = Péptido implicado en presión sanguínea</a:t>
            </a:r>
          </a:p>
          <a:p>
            <a:r>
              <a:rPr lang="es-ES" sz="1400" b="1" dirty="0" smtClean="0">
                <a:solidFill>
                  <a:srgbClr val="FF0000"/>
                </a:solidFill>
              </a:rPr>
              <a:t>NPY (3-36) = </a:t>
            </a:r>
            <a:r>
              <a:rPr lang="es-ES" sz="1400" b="1" dirty="0" err="1" smtClean="0">
                <a:solidFill>
                  <a:srgbClr val="FF0000"/>
                </a:solidFill>
              </a:rPr>
              <a:t>Neuropeptido</a:t>
            </a:r>
            <a:endParaRPr lang="es-ES" sz="1400" b="1" dirty="0" smtClean="0">
              <a:solidFill>
                <a:srgbClr val="FF0000"/>
              </a:solidFill>
            </a:endParaRPr>
          </a:p>
          <a:p>
            <a:r>
              <a:rPr lang="es-ES" sz="1400" b="1" dirty="0" smtClean="0">
                <a:solidFill>
                  <a:srgbClr val="FF0000"/>
                </a:solidFill>
              </a:rPr>
              <a:t>PYY (1-36) = Péptido liberado de </a:t>
            </a:r>
            <a:r>
              <a:rPr lang="es-ES" sz="1400" b="1" dirty="0" err="1" smtClean="0">
                <a:solidFill>
                  <a:srgbClr val="FF0000"/>
                </a:solidFill>
              </a:rPr>
              <a:t>Ileon</a:t>
            </a:r>
            <a:r>
              <a:rPr lang="es-ES" sz="1400" b="1" dirty="0" smtClean="0">
                <a:solidFill>
                  <a:srgbClr val="FF0000"/>
                </a:solidFill>
              </a:rPr>
              <a:t> y Colon. Reduce el apetito</a:t>
            </a:r>
            <a:endParaRPr lang="es-ES" sz="1400" b="1" dirty="0">
              <a:solidFill>
                <a:srgbClr val="FF000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96171" y="6533143"/>
            <a:ext cx="32109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/>
              <a:t>Endocrine Reviews, April 2012, 33(2):187–215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68440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45" y="1379538"/>
            <a:ext cx="8887171" cy="396343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30289" y="6363702"/>
            <a:ext cx="32109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/>
              <a:t>Endocrine Reviews, April 2012, 33(2):187–215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97810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/>
          <p:cNvGrpSpPr/>
          <p:nvPr/>
        </p:nvGrpSpPr>
        <p:grpSpPr>
          <a:xfrm>
            <a:off x="175162" y="1173888"/>
            <a:ext cx="8845676" cy="4876856"/>
            <a:chOff x="-3539" y="1239582"/>
            <a:chExt cx="9024377" cy="4876856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539" y="2037893"/>
              <a:ext cx="9024377" cy="4078545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162" y="1239582"/>
              <a:ext cx="8845676" cy="792930"/>
            </a:xfrm>
            <a:prstGeom prst="rect">
              <a:avLst/>
            </a:prstGeom>
          </p:spPr>
        </p:pic>
      </p:grpSp>
      <p:sp>
        <p:nvSpPr>
          <p:cNvPr id="2" name="Rectángulo 1"/>
          <p:cNvSpPr/>
          <p:nvPr/>
        </p:nvSpPr>
        <p:spPr>
          <a:xfrm>
            <a:off x="621007" y="6420403"/>
            <a:ext cx="32109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/>
              <a:t>Endocrine Reviews, April 2012, 33(2):187–215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73621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1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434" y="884298"/>
            <a:ext cx="4420331" cy="597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8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slide-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9003" y="1503886"/>
            <a:ext cx="5783454" cy="50623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" name="CuadroTexto 1"/>
          <p:cNvSpPr txBox="1"/>
          <p:nvPr/>
        </p:nvSpPr>
        <p:spPr>
          <a:xfrm>
            <a:off x="2551296" y="755798"/>
            <a:ext cx="3807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COMPLICACIONES DE LA DMT2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7462457" y="2840673"/>
            <a:ext cx="1665803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Alta incidencia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macrovascular</a:t>
            </a:r>
            <a:endParaRPr lang="es-ES" b="1" dirty="0">
              <a:solidFill>
                <a:srgbClr val="FF0000"/>
              </a:solidFill>
            </a:endParaRPr>
          </a:p>
        </p:txBody>
      </p:sp>
      <p:cxnSp>
        <p:nvCxnSpPr>
          <p:cNvPr id="7" name="Conector recto de flecha 6"/>
          <p:cNvCxnSpPr/>
          <p:nvPr/>
        </p:nvCxnSpPr>
        <p:spPr>
          <a:xfrm flipH="1">
            <a:off x="4656950" y="3210427"/>
            <a:ext cx="2921958" cy="3231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 flipH="1" flipV="1">
            <a:off x="4144462" y="2829498"/>
            <a:ext cx="3427371" cy="386338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 flipH="1">
            <a:off x="4233591" y="3215836"/>
            <a:ext cx="3338242" cy="8394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-22282" y="3163838"/>
            <a:ext cx="1778852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000090"/>
                </a:solidFill>
              </a:rPr>
              <a:t>Complicaciones</a:t>
            </a:r>
          </a:p>
          <a:p>
            <a:r>
              <a:rPr lang="es-ES" b="1" dirty="0" err="1" smtClean="0">
                <a:solidFill>
                  <a:srgbClr val="000090"/>
                </a:solidFill>
              </a:rPr>
              <a:t>microvasculares</a:t>
            </a:r>
            <a:endParaRPr lang="es-ES" b="1" dirty="0">
              <a:solidFill>
                <a:srgbClr val="000090"/>
              </a:solidFill>
            </a:endParaRPr>
          </a:p>
        </p:txBody>
      </p:sp>
      <p:cxnSp>
        <p:nvCxnSpPr>
          <p:cNvPr id="20" name="Conector recto de flecha 19"/>
          <p:cNvCxnSpPr/>
          <p:nvPr/>
        </p:nvCxnSpPr>
        <p:spPr>
          <a:xfrm flipV="1">
            <a:off x="1679003" y="1771244"/>
            <a:ext cx="2019819" cy="171576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 flipV="1">
            <a:off x="1679003" y="2617876"/>
            <a:ext cx="4437422" cy="86912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>
            <a:off x="1679003" y="3487004"/>
            <a:ext cx="2019819" cy="102465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>
            <a:off x="1679003" y="3487004"/>
            <a:ext cx="738600" cy="245056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056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4" descr="dec_genom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10103"/>
              </a:clrFrom>
              <a:clrTo>
                <a:srgbClr val="0101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08"/>
          <a:stretch>
            <a:fillRect/>
          </a:stretch>
        </p:blipFill>
        <p:spPr bwMode="auto">
          <a:xfrm>
            <a:off x="1981200" y="838200"/>
            <a:ext cx="530860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9445" name="Object 5"/>
          <p:cNvGraphicFramePr>
            <a:graphicFrameLocks noChangeAspect="1"/>
          </p:cNvGraphicFramePr>
          <p:nvPr/>
        </p:nvGraphicFramePr>
        <p:xfrm>
          <a:off x="3810000" y="1600200"/>
          <a:ext cx="1865313" cy="356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name="Clip" r:id="rId4" imgW="1066667" imgH="2771429" progId="MS_ClipArt_Gallery.5">
                  <p:embed/>
                </p:oleObj>
              </mc:Choice>
              <mc:Fallback>
                <p:oleObj name="Clip" r:id="rId4" imgW="1066667" imgH="2771429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1600200"/>
                        <a:ext cx="1865313" cy="356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9446" name="Rectangle 6"/>
          <p:cNvSpPr>
            <a:spLocks noChangeArrowheads="1"/>
          </p:cNvSpPr>
          <p:nvPr/>
        </p:nvSpPr>
        <p:spPr bwMode="auto">
          <a:xfrm>
            <a:off x="2438400" y="5943600"/>
            <a:ext cx="5029200" cy="384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s-ES" sz="3200">
                <a:solidFill>
                  <a:srgbClr val="FFF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¡¡¡¡Ave….mus acabadus!!!!</a:t>
            </a:r>
          </a:p>
        </p:txBody>
      </p:sp>
      <p:sp>
        <p:nvSpPr>
          <p:cNvPr id="189448" name="Rectangle 8"/>
          <p:cNvSpPr>
            <a:spLocks noChangeArrowheads="1"/>
          </p:cNvSpPr>
          <p:nvPr/>
        </p:nvSpPr>
        <p:spPr bwMode="auto">
          <a:xfrm>
            <a:off x="1828800" y="207963"/>
            <a:ext cx="6138863" cy="5794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s-ES" sz="3200">
                <a:solidFill>
                  <a:srgbClr val="FFF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El guardian del genoma dice……..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89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89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8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9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9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6" grpId="0"/>
      <p:bldP spid="18944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21 Grupo"/>
          <p:cNvGrpSpPr/>
          <p:nvPr/>
        </p:nvGrpSpPr>
        <p:grpSpPr>
          <a:xfrm>
            <a:off x="729719" y="1914922"/>
            <a:ext cx="7880772" cy="4519609"/>
            <a:chOff x="133487" y="1402940"/>
            <a:chExt cx="9013825" cy="5024429"/>
          </a:xfrm>
        </p:grpSpPr>
        <p:sp>
          <p:nvSpPr>
            <p:cNvPr id="37893" name="AutoShape 2" descr="uchr_02_img0207"/>
            <p:cNvSpPr>
              <a:spLocks noChangeAspect="1" noChangeArrowheads="1"/>
            </p:cNvSpPr>
            <p:nvPr/>
          </p:nvSpPr>
          <p:spPr bwMode="auto">
            <a:xfrm>
              <a:off x="4499112" y="3765140"/>
              <a:ext cx="304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  <p:sp>
          <p:nvSpPr>
            <p:cNvPr id="37894" name="Text Box 4"/>
            <p:cNvSpPr txBox="1">
              <a:spLocks noChangeArrowheads="1"/>
            </p:cNvSpPr>
            <p:nvPr/>
          </p:nvSpPr>
          <p:spPr bwMode="auto">
            <a:xfrm>
              <a:off x="6710155" y="1402940"/>
              <a:ext cx="2408896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600" dirty="0" err="1">
                  <a:solidFill>
                    <a:srgbClr val="000066"/>
                  </a:solidFill>
                  <a:latin typeface="Arial" pitchFamily="41" charset="0"/>
                </a:rPr>
                <a:t>Complicaciones</a:t>
              </a:r>
              <a:r>
                <a:rPr lang="en-GB" sz="1600" dirty="0">
                  <a:solidFill>
                    <a:srgbClr val="000066"/>
                  </a:solidFill>
                  <a:latin typeface="Arial" pitchFamily="41" charset="0"/>
                </a:rPr>
                <a:t> </a:t>
              </a:r>
              <a:r>
                <a:rPr lang="en-GB" sz="1600" dirty="0" err="1">
                  <a:solidFill>
                    <a:srgbClr val="000066"/>
                  </a:solidFill>
                  <a:latin typeface="Arial" pitchFamily="41" charset="0"/>
                </a:rPr>
                <a:t>microvasculares</a:t>
              </a:r>
              <a:r>
                <a:rPr lang="en-GB" sz="1600" dirty="0">
                  <a:solidFill>
                    <a:srgbClr val="000066"/>
                  </a:solidFill>
                  <a:latin typeface="Arial" pitchFamily="41" charset="0"/>
                </a:rPr>
                <a:t> (</a:t>
              </a:r>
              <a:r>
                <a:rPr lang="en-GB" sz="1600" dirty="0" err="1">
                  <a:solidFill>
                    <a:srgbClr val="000066"/>
                  </a:solidFill>
                  <a:latin typeface="Arial" pitchFamily="41" charset="0"/>
                </a:rPr>
                <a:t>nefropatía</a:t>
              </a:r>
              <a:r>
                <a:rPr lang="en-GB" sz="1600" dirty="0">
                  <a:solidFill>
                    <a:srgbClr val="000066"/>
                  </a:solidFill>
                  <a:latin typeface="Arial" pitchFamily="41" charset="0"/>
                </a:rPr>
                <a:t>, </a:t>
              </a:r>
              <a:r>
                <a:rPr lang="en-GB" sz="1600" dirty="0" err="1">
                  <a:solidFill>
                    <a:srgbClr val="000066"/>
                  </a:solidFill>
                  <a:latin typeface="Arial" pitchFamily="41" charset="0"/>
                </a:rPr>
                <a:t>ceguera</a:t>
              </a:r>
              <a:r>
                <a:rPr lang="en-GB" sz="1600" dirty="0">
                  <a:solidFill>
                    <a:srgbClr val="000066"/>
                  </a:solidFill>
                  <a:latin typeface="Arial" pitchFamily="41" charset="0"/>
                </a:rPr>
                <a:t>)*</a:t>
              </a:r>
            </a:p>
          </p:txBody>
        </p:sp>
        <p:sp>
          <p:nvSpPr>
            <p:cNvPr id="37895" name="Text Box 5"/>
            <p:cNvSpPr txBox="1">
              <a:spLocks noChangeArrowheads="1"/>
            </p:cNvSpPr>
            <p:nvPr/>
          </p:nvSpPr>
          <p:spPr bwMode="auto">
            <a:xfrm>
              <a:off x="6703505" y="2561815"/>
              <a:ext cx="244380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600" dirty="0" err="1">
                  <a:solidFill>
                    <a:srgbClr val="000066"/>
                  </a:solidFill>
                  <a:latin typeface="Arial" pitchFamily="41" charset="0"/>
                </a:rPr>
                <a:t>Amputación</a:t>
              </a:r>
              <a:r>
                <a:rPr lang="en-GB" sz="1600" dirty="0">
                  <a:solidFill>
                    <a:srgbClr val="000066"/>
                  </a:solidFill>
                  <a:latin typeface="Arial" pitchFamily="41" charset="0"/>
                </a:rPr>
                <a:t> o </a:t>
              </a:r>
              <a:r>
                <a:rPr lang="en-GB" sz="1600" dirty="0" err="1">
                  <a:solidFill>
                    <a:srgbClr val="000066"/>
                  </a:solidFill>
                  <a:latin typeface="Arial" pitchFamily="41" charset="0"/>
                </a:rPr>
                <a:t>afección</a:t>
              </a:r>
              <a:r>
                <a:rPr lang="en-GB" sz="1600" dirty="0">
                  <a:solidFill>
                    <a:srgbClr val="000066"/>
                  </a:solidFill>
                  <a:latin typeface="Arial" pitchFamily="41" charset="0"/>
                </a:rPr>
                <a:t> </a:t>
              </a:r>
              <a:r>
                <a:rPr lang="en-GB" sz="1600" dirty="0" err="1">
                  <a:solidFill>
                    <a:srgbClr val="000066"/>
                  </a:solidFill>
                  <a:latin typeface="Arial" pitchFamily="41" charset="0"/>
                </a:rPr>
                <a:t>severa</a:t>
              </a:r>
              <a:r>
                <a:rPr lang="en-GB" sz="1600" dirty="0">
                  <a:solidFill>
                    <a:srgbClr val="000066"/>
                  </a:solidFill>
                  <a:latin typeface="Arial" pitchFamily="41" charset="0"/>
                </a:rPr>
                <a:t> de  </a:t>
              </a:r>
              <a:r>
                <a:rPr lang="en-GB" sz="1600" dirty="0" err="1">
                  <a:solidFill>
                    <a:srgbClr val="000066"/>
                  </a:solidFill>
                  <a:latin typeface="Arial" pitchFamily="41" charset="0"/>
                </a:rPr>
                <a:t>vasos</a:t>
              </a:r>
              <a:r>
                <a:rPr lang="en-GB" sz="1600" dirty="0">
                  <a:solidFill>
                    <a:srgbClr val="000066"/>
                  </a:solidFill>
                  <a:latin typeface="Arial" pitchFamily="41" charset="0"/>
                </a:rPr>
                <a:t> </a:t>
              </a:r>
              <a:r>
                <a:rPr lang="en-GB" sz="1600" dirty="0" err="1">
                  <a:solidFill>
                    <a:srgbClr val="000066"/>
                  </a:solidFill>
                  <a:latin typeface="Arial" pitchFamily="41" charset="0"/>
                </a:rPr>
                <a:t>periféricos</a:t>
              </a:r>
              <a:r>
                <a:rPr lang="en-GB" sz="1600" dirty="0">
                  <a:solidFill>
                    <a:srgbClr val="000066"/>
                  </a:solidFill>
                  <a:latin typeface="Arial" pitchFamily="41" charset="0"/>
                </a:rPr>
                <a:t> *</a:t>
              </a:r>
            </a:p>
          </p:txBody>
        </p:sp>
        <p:sp>
          <p:nvSpPr>
            <p:cNvPr id="37896" name="Text Box 6"/>
            <p:cNvSpPr txBox="1">
              <a:spLocks noChangeArrowheads="1"/>
            </p:cNvSpPr>
            <p:nvPr/>
          </p:nvSpPr>
          <p:spPr bwMode="auto">
            <a:xfrm>
              <a:off x="6700180" y="5765390"/>
              <a:ext cx="244380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600" dirty="0">
                  <a:solidFill>
                    <a:srgbClr val="000066"/>
                  </a:solidFill>
                  <a:latin typeface="Arial" pitchFamily="41" charset="0"/>
                </a:rPr>
                <a:t>Ictus**</a:t>
              </a:r>
            </a:p>
          </p:txBody>
        </p:sp>
        <p:grpSp>
          <p:nvGrpSpPr>
            <p:cNvPr id="5" name="Group 8"/>
            <p:cNvGrpSpPr>
              <a:grpSpLocks/>
            </p:cNvGrpSpPr>
            <p:nvPr/>
          </p:nvGrpSpPr>
          <p:grpSpPr bwMode="auto">
            <a:xfrm>
              <a:off x="660485" y="4308058"/>
              <a:ext cx="5093758" cy="1400174"/>
              <a:chOff x="447" y="2571"/>
              <a:chExt cx="3064" cy="882"/>
            </a:xfrm>
          </p:grpSpPr>
          <p:sp>
            <p:nvSpPr>
              <p:cNvPr id="37943" name="Freeform 9"/>
              <p:cNvSpPr>
                <a:spLocks/>
              </p:cNvSpPr>
              <p:nvPr/>
            </p:nvSpPr>
            <p:spPr bwMode="auto">
              <a:xfrm rot="943629">
                <a:off x="447" y="2689"/>
                <a:ext cx="3064" cy="764"/>
              </a:xfrm>
              <a:custGeom>
                <a:avLst/>
                <a:gdLst>
                  <a:gd name="T0" fmla="*/ 32 w 2747"/>
                  <a:gd name="T1" fmla="*/ 0 h 1131"/>
                  <a:gd name="T2" fmla="*/ 2747 w 2747"/>
                  <a:gd name="T3" fmla="*/ 458 h 1131"/>
                  <a:gd name="T4" fmla="*/ 2742 w 2747"/>
                  <a:gd name="T5" fmla="*/ 1131 h 1131"/>
                  <a:gd name="T6" fmla="*/ 0 w 2747"/>
                  <a:gd name="T7" fmla="*/ 26 h 1131"/>
                  <a:gd name="T8" fmla="*/ 32 w 2747"/>
                  <a:gd name="T9" fmla="*/ 0 h 11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47"/>
                  <a:gd name="T16" fmla="*/ 0 h 1131"/>
                  <a:gd name="T17" fmla="*/ 2747 w 2747"/>
                  <a:gd name="T18" fmla="*/ 1131 h 11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47" h="1131">
                    <a:moveTo>
                      <a:pt x="32" y="0"/>
                    </a:moveTo>
                    <a:lnTo>
                      <a:pt x="2747" y="458"/>
                    </a:lnTo>
                    <a:lnTo>
                      <a:pt x="2742" y="1131"/>
                    </a:lnTo>
                    <a:lnTo>
                      <a:pt x="0" y="26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C9C9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s-ES_tradnl"/>
              </a:p>
            </p:txBody>
          </p:sp>
          <p:sp>
            <p:nvSpPr>
              <p:cNvPr id="37944" name="Line 10"/>
              <p:cNvSpPr>
                <a:spLocks noChangeShapeType="1"/>
              </p:cNvSpPr>
              <p:nvPr/>
            </p:nvSpPr>
            <p:spPr bwMode="auto">
              <a:xfrm rot="38969">
                <a:off x="1150" y="2571"/>
                <a:ext cx="1547" cy="684"/>
              </a:xfrm>
              <a:prstGeom prst="line">
                <a:avLst/>
              </a:prstGeom>
              <a:noFill/>
              <a:ln w="28575">
                <a:solidFill>
                  <a:srgbClr val="0062C5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s-ES_tradnl"/>
              </a:p>
            </p:txBody>
          </p:sp>
        </p:grpSp>
        <p:grpSp>
          <p:nvGrpSpPr>
            <p:cNvPr id="6" name="Group 11"/>
            <p:cNvGrpSpPr>
              <a:grpSpLocks/>
            </p:cNvGrpSpPr>
            <p:nvPr/>
          </p:nvGrpSpPr>
          <p:grpSpPr bwMode="auto">
            <a:xfrm>
              <a:off x="1051162" y="1877598"/>
              <a:ext cx="4723031" cy="1509711"/>
              <a:chOff x="682" y="1040"/>
              <a:chExt cx="2841" cy="951"/>
            </a:xfrm>
          </p:grpSpPr>
          <p:sp>
            <p:nvSpPr>
              <p:cNvPr id="37941" name="Freeform 12"/>
              <p:cNvSpPr>
                <a:spLocks/>
              </p:cNvSpPr>
              <p:nvPr/>
            </p:nvSpPr>
            <p:spPr bwMode="auto">
              <a:xfrm rot="-420076">
                <a:off x="682" y="1040"/>
                <a:ext cx="2841" cy="951"/>
              </a:xfrm>
              <a:custGeom>
                <a:avLst/>
                <a:gdLst>
                  <a:gd name="T0" fmla="*/ 0 w 2726"/>
                  <a:gd name="T1" fmla="*/ 1360 h 1387"/>
                  <a:gd name="T2" fmla="*/ 2544 w 2726"/>
                  <a:gd name="T3" fmla="*/ 0 h 1387"/>
                  <a:gd name="T4" fmla="*/ 2726 w 2726"/>
                  <a:gd name="T5" fmla="*/ 683 h 1387"/>
                  <a:gd name="T6" fmla="*/ 22 w 2726"/>
                  <a:gd name="T7" fmla="*/ 1387 h 1387"/>
                  <a:gd name="T8" fmla="*/ 0 w 2726"/>
                  <a:gd name="T9" fmla="*/ 1360 h 13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26"/>
                  <a:gd name="T16" fmla="*/ 0 h 1387"/>
                  <a:gd name="T17" fmla="*/ 2726 w 2726"/>
                  <a:gd name="T18" fmla="*/ 1387 h 13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26" h="1387">
                    <a:moveTo>
                      <a:pt x="0" y="1360"/>
                    </a:moveTo>
                    <a:lnTo>
                      <a:pt x="2544" y="0"/>
                    </a:lnTo>
                    <a:lnTo>
                      <a:pt x="2726" y="683"/>
                    </a:lnTo>
                    <a:lnTo>
                      <a:pt x="22" y="1387"/>
                    </a:lnTo>
                    <a:lnTo>
                      <a:pt x="0" y="1360"/>
                    </a:lnTo>
                    <a:close/>
                  </a:path>
                </a:pathLst>
              </a:custGeom>
              <a:solidFill>
                <a:srgbClr val="C9C9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s-ES_tradnl"/>
              </a:p>
            </p:txBody>
          </p:sp>
          <p:sp>
            <p:nvSpPr>
              <p:cNvPr id="37942" name="Line 13"/>
              <p:cNvSpPr>
                <a:spLocks noChangeShapeType="1"/>
              </p:cNvSpPr>
              <p:nvPr/>
            </p:nvSpPr>
            <p:spPr bwMode="auto">
              <a:xfrm rot="21179924" flipV="1">
                <a:off x="1169" y="1447"/>
                <a:ext cx="1587" cy="430"/>
              </a:xfrm>
              <a:prstGeom prst="line">
                <a:avLst/>
              </a:prstGeom>
              <a:noFill/>
              <a:ln w="28575">
                <a:solidFill>
                  <a:srgbClr val="0062C5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s-ES_tradnl"/>
              </a:p>
            </p:txBody>
          </p:sp>
        </p:grpSp>
        <p:grpSp>
          <p:nvGrpSpPr>
            <p:cNvPr id="7" name="Group 14"/>
            <p:cNvGrpSpPr>
              <a:grpSpLocks/>
            </p:cNvGrpSpPr>
            <p:nvPr/>
          </p:nvGrpSpPr>
          <p:grpSpPr bwMode="auto">
            <a:xfrm>
              <a:off x="1042849" y="2938047"/>
              <a:ext cx="4503587" cy="735012"/>
              <a:chOff x="677" y="1708"/>
              <a:chExt cx="2709" cy="463"/>
            </a:xfrm>
          </p:grpSpPr>
          <p:sp>
            <p:nvSpPr>
              <p:cNvPr id="37939" name="Freeform 15"/>
              <p:cNvSpPr>
                <a:spLocks/>
              </p:cNvSpPr>
              <p:nvPr/>
            </p:nvSpPr>
            <p:spPr bwMode="auto">
              <a:xfrm rot="-498083">
                <a:off x="677" y="1708"/>
                <a:ext cx="2709" cy="463"/>
              </a:xfrm>
              <a:custGeom>
                <a:avLst/>
                <a:gdLst>
                  <a:gd name="T0" fmla="*/ 0 w 2747"/>
                  <a:gd name="T1" fmla="*/ 427 h 694"/>
                  <a:gd name="T2" fmla="*/ 2747 w 2747"/>
                  <a:gd name="T3" fmla="*/ 0 h 694"/>
                  <a:gd name="T4" fmla="*/ 2742 w 2747"/>
                  <a:gd name="T5" fmla="*/ 694 h 694"/>
                  <a:gd name="T6" fmla="*/ 6 w 2747"/>
                  <a:gd name="T7" fmla="*/ 459 h 694"/>
                  <a:gd name="T8" fmla="*/ 0 w 2747"/>
                  <a:gd name="T9" fmla="*/ 427 h 6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47"/>
                  <a:gd name="T16" fmla="*/ 0 h 694"/>
                  <a:gd name="T17" fmla="*/ 2747 w 2747"/>
                  <a:gd name="T18" fmla="*/ 694 h 6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47" h="694">
                    <a:moveTo>
                      <a:pt x="0" y="427"/>
                    </a:moveTo>
                    <a:lnTo>
                      <a:pt x="2747" y="0"/>
                    </a:lnTo>
                    <a:lnTo>
                      <a:pt x="2742" y="694"/>
                    </a:lnTo>
                    <a:lnTo>
                      <a:pt x="6" y="459"/>
                    </a:lnTo>
                    <a:lnTo>
                      <a:pt x="0" y="427"/>
                    </a:lnTo>
                    <a:close/>
                  </a:path>
                </a:pathLst>
              </a:custGeom>
              <a:solidFill>
                <a:srgbClr val="C9C9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s-ES_tradnl"/>
              </a:p>
            </p:txBody>
          </p:sp>
          <p:sp>
            <p:nvSpPr>
              <p:cNvPr id="37940" name="Line 16"/>
              <p:cNvSpPr>
                <a:spLocks noChangeShapeType="1"/>
              </p:cNvSpPr>
              <p:nvPr/>
            </p:nvSpPr>
            <p:spPr bwMode="auto">
              <a:xfrm rot="21101917" flipV="1">
                <a:off x="1157" y="1956"/>
                <a:ext cx="1627" cy="46"/>
              </a:xfrm>
              <a:prstGeom prst="line">
                <a:avLst/>
              </a:prstGeom>
              <a:noFill/>
              <a:ln w="28575">
                <a:solidFill>
                  <a:srgbClr val="0062C5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s-ES_tradnl"/>
              </a:p>
            </p:txBody>
          </p:sp>
        </p:grpSp>
        <p:grpSp>
          <p:nvGrpSpPr>
            <p:cNvPr id="8" name="Group 17"/>
            <p:cNvGrpSpPr>
              <a:grpSpLocks/>
            </p:cNvGrpSpPr>
            <p:nvPr/>
          </p:nvGrpSpPr>
          <p:grpSpPr bwMode="auto">
            <a:xfrm>
              <a:off x="1049499" y="3455572"/>
              <a:ext cx="4460363" cy="1238249"/>
              <a:chOff x="681" y="2034"/>
              <a:chExt cx="2683" cy="780"/>
            </a:xfrm>
          </p:grpSpPr>
          <p:sp>
            <p:nvSpPr>
              <p:cNvPr id="37937" name="Freeform 18"/>
              <p:cNvSpPr>
                <a:spLocks/>
              </p:cNvSpPr>
              <p:nvPr/>
            </p:nvSpPr>
            <p:spPr bwMode="auto">
              <a:xfrm rot="-487159">
                <a:off x="681" y="2034"/>
                <a:ext cx="2683" cy="780"/>
              </a:xfrm>
              <a:custGeom>
                <a:avLst/>
                <a:gdLst>
                  <a:gd name="T0" fmla="*/ 32 w 2747"/>
                  <a:gd name="T1" fmla="*/ 0 h 1131"/>
                  <a:gd name="T2" fmla="*/ 2747 w 2747"/>
                  <a:gd name="T3" fmla="*/ 458 h 1131"/>
                  <a:gd name="T4" fmla="*/ 2742 w 2747"/>
                  <a:gd name="T5" fmla="*/ 1131 h 1131"/>
                  <a:gd name="T6" fmla="*/ 0 w 2747"/>
                  <a:gd name="T7" fmla="*/ 26 h 1131"/>
                  <a:gd name="T8" fmla="*/ 32 w 2747"/>
                  <a:gd name="T9" fmla="*/ 0 h 11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47"/>
                  <a:gd name="T16" fmla="*/ 0 h 1131"/>
                  <a:gd name="T17" fmla="*/ 2747 w 2747"/>
                  <a:gd name="T18" fmla="*/ 1131 h 11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47" h="1131">
                    <a:moveTo>
                      <a:pt x="32" y="0"/>
                    </a:moveTo>
                    <a:lnTo>
                      <a:pt x="2747" y="458"/>
                    </a:lnTo>
                    <a:lnTo>
                      <a:pt x="2742" y="1131"/>
                    </a:lnTo>
                    <a:lnTo>
                      <a:pt x="0" y="26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C9C9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s-ES_tradnl"/>
              </a:p>
            </p:txBody>
          </p:sp>
          <p:sp>
            <p:nvSpPr>
              <p:cNvPr id="37938" name="Line 19"/>
              <p:cNvSpPr>
                <a:spLocks noChangeShapeType="1"/>
              </p:cNvSpPr>
              <p:nvPr/>
            </p:nvSpPr>
            <p:spPr bwMode="auto">
              <a:xfrm rot="-487159">
                <a:off x="1183" y="2150"/>
                <a:ext cx="1566" cy="301"/>
              </a:xfrm>
              <a:prstGeom prst="line">
                <a:avLst/>
              </a:prstGeom>
              <a:noFill/>
              <a:ln w="28575">
                <a:solidFill>
                  <a:srgbClr val="0062C5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s-ES_tradnl"/>
              </a:p>
            </p:txBody>
          </p:sp>
        </p:grpSp>
        <p:sp>
          <p:nvSpPr>
            <p:cNvPr id="37910" name="Text Box 20"/>
            <p:cNvSpPr txBox="1">
              <a:spLocks noChangeArrowheads="1"/>
            </p:cNvSpPr>
            <p:nvPr/>
          </p:nvSpPr>
          <p:spPr bwMode="auto">
            <a:xfrm>
              <a:off x="6924610" y="3663534"/>
              <a:ext cx="191847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600" dirty="0" err="1">
                  <a:solidFill>
                    <a:srgbClr val="000066"/>
                  </a:solidFill>
                  <a:latin typeface="Arial" pitchFamily="41" charset="0"/>
                </a:rPr>
                <a:t>Muertes</a:t>
              </a:r>
              <a:r>
                <a:rPr lang="en-GB" sz="1600" dirty="0">
                  <a:solidFill>
                    <a:srgbClr val="000066"/>
                  </a:solidFill>
                  <a:latin typeface="Arial" pitchFamily="41" charset="0"/>
                </a:rPr>
                <a:t> </a:t>
              </a:r>
              <a:r>
                <a:rPr lang="en-GB" sz="1600" dirty="0" err="1">
                  <a:solidFill>
                    <a:srgbClr val="000066"/>
                  </a:solidFill>
                  <a:latin typeface="Arial" pitchFamily="41" charset="0"/>
                </a:rPr>
                <a:t>relacionadas</a:t>
              </a:r>
              <a:r>
                <a:rPr lang="en-GB" sz="1600" dirty="0">
                  <a:solidFill>
                    <a:srgbClr val="000066"/>
                  </a:solidFill>
                  <a:latin typeface="Arial" pitchFamily="41" charset="0"/>
                </a:rPr>
                <a:t> con DM*</a:t>
              </a:r>
            </a:p>
          </p:txBody>
        </p:sp>
        <p:grpSp>
          <p:nvGrpSpPr>
            <p:cNvPr id="9" name="Group 21"/>
            <p:cNvGrpSpPr>
              <a:grpSpLocks/>
            </p:cNvGrpSpPr>
            <p:nvPr/>
          </p:nvGrpSpPr>
          <p:grpSpPr bwMode="auto">
            <a:xfrm>
              <a:off x="4989514" y="3627022"/>
              <a:ext cx="1986632" cy="781049"/>
              <a:chOff x="3320" y="2142"/>
              <a:chExt cx="1299" cy="492"/>
            </a:xfrm>
          </p:grpSpPr>
          <p:pic>
            <p:nvPicPr>
              <p:cNvPr id="37934" name="Picture 22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003466"/>
                  </a:clrFrom>
                  <a:clrTo>
                    <a:srgbClr val="00346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4" y="2155"/>
                <a:ext cx="685" cy="4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57079" name="AutoShape 23"/>
              <p:cNvSpPr>
                <a:spLocks noChangeArrowheads="1"/>
              </p:cNvSpPr>
              <p:nvPr/>
            </p:nvSpPr>
            <p:spPr bwMode="auto">
              <a:xfrm>
                <a:off x="3320" y="2142"/>
                <a:ext cx="761" cy="492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37936" name="Text Box 24"/>
              <p:cNvSpPr txBox="1">
                <a:spLocks noChangeArrowheads="1"/>
              </p:cNvSpPr>
              <p:nvPr/>
            </p:nvSpPr>
            <p:spPr bwMode="auto">
              <a:xfrm>
                <a:off x="3326" y="2235"/>
                <a:ext cx="77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2000" b="1" dirty="0">
                    <a:solidFill>
                      <a:schemeClr val="bg1"/>
                    </a:solidFill>
                    <a:latin typeface="Arial" pitchFamily="41" charset="0"/>
                  </a:rPr>
                  <a:t>21%</a:t>
                </a:r>
              </a:p>
            </p:txBody>
          </p:sp>
        </p:grpSp>
        <p:grpSp>
          <p:nvGrpSpPr>
            <p:cNvPr id="10" name="Group 25"/>
            <p:cNvGrpSpPr>
              <a:grpSpLocks/>
            </p:cNvGrpSpPr>
            <p:nvPr/>
          </p:nvGrpSpPr>
          <p:grpSpPr bwMode="auto">
            <a:xfrm>
              <a:off x="5046038" y="1447386"/>
              <a:ext cx="1723964" cy="993774"/>
              <a:chOff x="3085" y="769"/>
              <a:chExt cx="1037" cy="626"/>
            </a:xfrm>
          </p:grpSpPr>
          <p:grpSp>
            <p:nvGrpSpPr>
              <p:cNvPr id="11" name="Group 26"/>
              <p:cNvGrpSpPr>
                <a:grpSpLocks/>
              </p:cNvGrpSpPr>
              <p:nvPr/>
            </p:nvGrpSpPr>
            <p:grpSpPr bwMode="auto">
              <a:xfrm>
                <a:off x="3790" y="769"/>
                <a:ext cx="332" cy="626"/>
                <a:chOff x="3829" y="1935"/>
                <a:chExt cx="383" cy="831"/>
              </a:xfrm>
            </p:grpSpPr>
            <p:pic>
              <p:nvPicPr>
                <p:cNvPr id="37932" name="Picture 27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003466"/>
                    </a:clrFrom>
                    <a:clrTo>
                      <a:srgbClr val="003466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9" y="2413"/>
                  <a:ext cx="383" cy="3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933" name="Picture 28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003466"/>
                    </a:clrFrom>
                    <a:clrTo>
                      <a:srgbClr val="003466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-12708"/>
                <a:stretch>
                  <a:fillRect/>
                </a:stretch>
              </p:blipFill>
              <p:spPr bwMode="auto">
                <a:xfrm>
                  <a:off x="3844" y="1935"/>
                  <a:ext cx="326" cy="4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557085" name="AutoShape 29"/>
              <p:cNvSpPr>
                <a:spLocks noChangeArrowheads="1"/>
              </p:cNvSpPr>
              <p:nvPr/>
            </p:nvSpPr>
            <p:spPr bwMode="auto">
              <a:xfrm>
                <a:off x="3085" y="887"/>
                <a:ext cx="702" cy="492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37931" name="Text Box 30"/>
              <p:cNvSpPr txBox="1">
                <a:spLocks noChangeArrowheads="1"/>
              </p:cNvSpPr>
              <p:nvPr/>
            </p:nvSpPr>
            <p:spPr bwMode="auto">
              <a:xfrm>
                <a:off x="3088" y="934"/>
                <a:ext cx="71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2000" b="1" dirty="0">
                    <a:solidFill>
                      <a:schemeClr val="bg1"/>
                    </a:solidFill>
                    <a:latin typeface="Arial" pitchFamily="41" charset="0"/>
                  </a:rPr>
                  <a:t>37%</a:t>
                </a:r>
              </a:p>
            </p:txBody>
          </p:sp>
        </p:grpSp>
        <p:grpSp>
          <p:nvGrpSpPr>
            <p:cNvPr id="12" name="Group 31"/>
            <p:cNvGrpSpPr>
              <a:grpSpLocks/>
            </p:cNvGrpSpPr>
            <p:nvPr/>
          </p:nvGrpSpPr>
          <p:grpSpPr bwMode="auto">
            <a:xfrm>
              <a:off x="5001152" y="5620920"/>
              <a:ext cx="1717315" cy="806449"/>
              <a:chOff x="3058" y="3389"/>
              <a:chExt cx="1033" cy="508"/>
            </a:xfrm>
          </p:grpSpPr>
          <p:pic>
            <p:nvPicPr>
              <p:cNvPr id="37926" name="Picture 32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5" y="3389"/>
                <a:ext cx="386" cy="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57089" name="AutoShape 33"/>
              <p:cNvSpPr>
                <a:spLocks noChangeArrowheads="1"/>
              </p:cNvSpPr>
              <p:nvPr/>
            </p:nvSpPr>
            <p:spPr bwMode="auto">
              <a:xfrm>
                <a:off x="3062" y="3405"/>
                <a:ext cx="702" cy="492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37928" name="Text Box 34"/>
              <p:cNvSpPr txBox="1">
                <a:spLocks noChangeArrowheads="1"/>
              </p:cNvSpPr>
              <p:nvPr/>
            </p:nvSpPr>
            <p:spPr bwMode="auto">
              <a:xfrm>
                <a:off x="3058" y="3491"/>
                <a:ext cx="71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2000" b="1" dirty="0">
                    <a:solidFill>
                      <a:schemeClr val="bg1"/>
                    </a:solidFill>
                    <a:latin typeface="Arial" pitchFamily="41" charset="0"/>
                  </a:rPr>
                  <a:t>12%</a:t>
                </a:r>
              </a:p>
            </p:txBody>
          </p:sp>
        </p:grpSp>
        <p:grpSp>
          <p:nvGrpSpPr>
            <p:cNvPr id="13" name="Group 35"/>
            <p:cNvGrpSpPr>
              <a:grpSpLocks/>
            </p:cNvGrpSpPr>
            <p:nvPr/>
          </p:nvGrpSpPr>
          <p:grpSpPr bwMode="auto">
            <a:xfrm rot="482802">
              <a:off x="1019575" y="3995321"/>
              <a:ext cx="4480313" cy="1152524"/>
              <a:chOff x="679" y="2160"/>
              <a:chExt cx="2694" cy="958"/>
            </a:xfrm>
          </p:grpSpPr>
          <p:sp>
            <p:nvSpPr>
              <p:cNvPr id="37924" name="Freeform 36"/>
              <p:cNvSpPr>
                <a:spLocks/>
              </p:cNvSpPr>
              <p:nvPr/>
            </p:nvSpPr>
            <p:spPr bwMode="auto">
              <a:xfrm rot="-206189">
                <a:off x="679" y="2160"/>
                <a:ext cx="2694" cy="958"/>
              </a:xfrm>
              <a:custGeom>
                <a:avLst/>
                <a:gdLst>
                  <a:gd name="T0" fmla="*/ 32 w 2747"/>
                  <a:gd name="T1" fmla="*/ 0 h 1131"/>
                  <a:gd name="T2" fmla="*/ 2747 w 2747"/>
                  <a:gd name="T3" fmla="*/ 458 h 1131"/>
                  <a:gd name="T4" fmla="*/ 2742 w 2747"/>
                  <a:gd name="T5" fmla="*/ 1131 h 1131"/>
                  <a:gd name="T6" fmla="*/ 0 w 2747"/>
                  <a:gd name="T7" fmla="*/ 26 h 1131"/>
                  <a:gd name="T8" fmla="*/ 32 w 2747"/>
                  <a:gd name="T9" fmla="*/ 0 h 11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47"/>
                  <a:gd name="T16" fmla="*/ 0 h 1131"/>
                  <a:gd name="T17" fmla="*/ 2747 w 2747"/>
                  <a:gd name="T18" fmla="*/ 1131 h 11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47" h="1131">
                    <a:moveTo>
                      <a:pt x="32" y="0"/>
                    </a:moveTo>
                    <a:lnTo>
                      <a:pt x="2747" y="458"/>
                    </a:lnTo>
                    <a:lnTo>
                      <a:pt x="2742" y="1131"/>
                    </a:lnTo>
                    <a:lnTo>
                      <a:pt x="0" y="26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C9C9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s-ES_tradnl"/>
              </a:p>
            </p:txBody>
          </p:sp>
          <p:sp>
            <p:nvSpPr>
              <p:cNvPr id="37925" name="Line 37"/>
              <p:cNvSpPr>
                <a:spLocks noChangeShapeType="1"/>
              </p:cNvSpPr>
              <p:nvPr/>
            </p:nvSpPr>
            <p:spPr bwMode="auto">
              <a:xfrm rot="-206189">
                <a:off x="1141" y="2277"/>
                <a:ext cx="1626" cy="400"/>
              </a:xfrm>
              <a:prstGeom prst="line">
                <a:avLst/>
              </a:prstGeom>
              <a:noFill/>
              <a:ln w="28575">
                <a:solidFill>
                  <a:srgbClr val="0062C5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s-ES_tradnl"/>
              </a:p>
            </p:txBody>
          </p:sp>
        </p:grpSp>
        <p:grpSp>
          <p:nvGrpSpPr>
            <p:cNvPr id="14" name="Group 38"/>
            <p:cNvGrpSpPr>
              <a:grpSpLocks/>
            </p:cNvGrpSpPr>
            <p:nvPr/>
          </p:nvGrpSpPr>
          <p:grpSpPr bwMode="auto">
            <a:xfrm>
              <a:off x="4996164" y="2609435"/>
              <a:ext cx="2061443" cy="844549"/>
              <a:chOff x="3326" y="1501"/>
              <a:chExt cx="1349" cy="532"/>
            </a:xfrm>
          </p:grpSpPr>
          <p:pic>
            <p:nvPicPr>
              <p:cNvPr id="37921" name="Picture 39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1" y="1510"/>
                <a:ext cx="834" cy="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57096" name="AutoShape 40"/>
              <p:cNvSpPr>
                <a:spLocks noChangeArrowheads="1"/>
              </p:cNvSpPr>
              <p:nvPr/>
            </p:nvSpPr>
            <p:spPr bwMode="auto">
              <a:xfrm>
                <a:off x="3326" y="1501"/>
                <a:ext cx="761" cy="492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37923" name="Text Box 41"/>
              <p:cNvSpPr txBox="1">
                <a:spLocks noChangeArrowheads="1"/>
              </p:cNvSpPr>
              <p:nvPr/>
            </p:nvSpPr>
            <p:spPr bwMode="auto">
              <a:xfrm>
                <a:off x="3329" y="1601"/>
                <a:ext cx="77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2000" b="1" dirty="0">
                    <a:solidFill>
                      <a:schemeClr val="bg1"/>
                    </a:solidFill>
                    <a:latin typeface="Arial" pitchFamily="41" charset="0"/>
                  </a:rPr>
                  <a:t>43%</a:t>
                </a:r>
              </a:p>
            </p:txBody>
          </p:sp>
        </p:grpSp>
        <p:sp>
          <p:nvSpPr>
            <p:cNvPr id="37916" name="Text Box 42"/>
            <p:cNvSpPr txBox="1">
              <a:spLocks noChangeArrowheads="1"/>
            </p:cNvSpPr>
            <p:nvPr/>
          </p:nvSpPr>
          <p:spPr bwMode="auto">
            <a:xfrm>
              <a:off x="7089193" y="4752558"/>
              <a:ext cx="161424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600">
                  <a:solidFill>
                    <a:srgbClr val="000066"/>
                  </a:solidFill>
                  <a:latin typeface="Arial" pitchFamily="41" charset="0"/>
                </a:rPr>
                <a:t>IAM*</a:t>
              </a:r>
            </a:p>
          </p:txBody>
        </p:sp>
        <p:grpSp>
          <p:nvGrpSpPr>
            <p:cNvPr id="15" name="Group 43"/>
            <p:cNvGrpSpPr>
              <a:grpSpLocks/>
            </p:cNvGrpSpPr>
            <p:nvPr/>
          </p:nvGrpSpPr>
          <p:grpSpPr bwMode="auto">
            <a:xfrm>
              <a:off x="5007801" y="4601746"/>
              <a:ext cx="2151215" cy="857249"/>
              <a:chOff x="3062" y="2756"/>
              <a:chExt cx="1294" cy="540"/>
            </a:xfrm>
          </p:grpSpPr>
          <p:pic>
            <p:nvPicPr>
              <p:cNvPr id="37918" name="Picture 44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003466"/>
                  </a:clrFrom>
                  <a:clrTo>
                    <a:srgbClr val="00346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" y="2756"/>
                <a:ext cx="721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57101" name="AutoShape 45"/>
              <p:cNvSpPr>
                <a:spLocks noChangeArrowheads="1"/>
              </p:cNvSpPr>
              <p:nvPr/>
            </p:nvSpPr>
            <p:spPr bwMode="auto">
              <a:xfrm>
                <a:off x="3062" y="2763"/>
                <a:ext cx="702" cy="492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37920" name="Text Box 46"/>
              <p:cNvSpPr txBox="1">
                <a:spLocks noChangeArrowheads="1"/>
              </p:cNvSpPr>
              <p:nvPr/>
            </p:nvSpPr>
            <p:spPr bwMode="auto">
              <a:xfrm>
                <a:off x="3064" y="2840"/>
                <a:ext cx="71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2000" b="1" dirty="0">
                    <a:solidFill>
                      <a:schemeClr val="bg1"/>
                    </a:solidFill>
                    <a:latin typeface="Arial" pitchFamily="41" charset="0"/>
                  </a:rPr>
                  <a:t>14%</a:t>
                </a:r>
              </a:p>
            </p:txBody>
          </p:sp>
        </p:grpSp>
        <p:sp>
          <p:nvSpPr>
            <p:cNvPr id="37898" name="Text Box 47"/>
            <p:cNvSpPr txBox="1">
              <a:spLocks noChangeArrowheads="1"/>
            </p:cNvSpPr>
            <p:nvPr/>
          </p:nvSpPr>
          <p:spPr bwMode="auto">
            <a:xfrm>
              <a:off x="560738" y="5255802"/>
              <a:ext cx="3075540" cy="70788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GB" sz="1600" dirty="0">
                  <a:solidFill>
                    <a:srgbClr val="000066"/>
                  </a:solidFill>
                  <a:latin typeface="Arial" pitchFamily="41" charset="0"/>
                </a:rPr>
                <a:t>* p&lt;0.0001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GB" sz="1600" dirty="0">
                  <a:solidFill>
                    <a:srgbClr val="000066"/>
                  </a:solidFill>
                  <a:latin typeface="Arial" pitchFamily="41" charset="0"/>
                </a:rPr>
                <a:t>** p=0.035</a:t>
              </a:r>
            </a:p>
          </p:txBody>
        </p:sp>
        <p:grpSp>
          <p:nvGrpSpPr>
            <p:cNvPr id="16" name="Group 48"/>
            <p:cNvGrpSpPr>
              <a:grpSpLocks/>
            </p:cNvGrpSpPr>
            <p:nvPr/>
          </p:nvGrpSpPr>
          <p:grpSpPr bwMode="auto">
            <a:xfrm>
              <a:off x="133487" y="2917415"/>
              <a:ext cx="1592631" cy="1209675"/>
              <a:chOff x="141" y="1695"/>
              <a:chExt cx="1038" cy="762"/>
            </a:xfrm>
          </p:grpSpPr>
          <p:grpSp>
            <p:nvGrpSpPr>
              <p:cNvPr id="17" name="Group 49"/>
              <p:cNvGrpSpPr>
                <a:grpSpLocks/>
              </p:cNvGrpSpPr>
              <p:nvPr/>
            </p:nvGrpSpPr>
            <p:grpSpPr bwMode="auto">
              <a:xfrm>
                <a:off x="141" y="1695"/>
                <a:ext cx="1038" cy="762"/>
                <a:chOff x="130" y="1695"/>
                <a:chExt cx="958" cy="762"/>
              </a:xfrm>
            </p:grpSpPr>
            <p:pic>
              <p:nvPicPr>
                <p:cNvPr id="37904" name="Picture 50" descr="ArrowOrFTDwn"/>
                <p:cNvPicPr>
                  <a:picLocks noChangeAspect="1" noChangeArrowheads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130" y="1695"/>
                  <a:ext cx="958" cy="7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7905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233" y="2034"/>
                  <a:ext cx="715" cy="3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GB" sz="3200" b="1">
                      <a:solidFill>
                        <a:srgbClr val="000066"/>
                      </a:solidFill>
                      <a:latin typeface="Arial" pitchFamily="41" charset="0"/>
                    </a:rPr>
                    <a:t>1%</a:t>
                  </a:r>
                  <a:endParaRPr lang="en-GB" sz="3200">
                    <a:solidFill>
                      <a:srgbClr val="000066"/>
                    </a:solidFill>
                    <a:latin typeface="Arial" pitchFamily="41" charset="0"/>
                  </a:endParaRPr>
                </a:p>
              </p:txBody>
            </p:sp>
          </p:grpSp>
          <p:sp>
            <p:nvSpPr>
              <p:cNvPr id="37903" name="Text Box 52"/>
              <p:cNvSpPr txBox="1">
                <a:spLocks noChangeArrowheads="1"/>
              </p:cNvSpPr>
              <p:nvPr/>
            </p:nvSpPr>
            <p:spPr bwMode="auto">
              <a:xfrm>
                <a:off x="302" y="1743"/>
                <a:ext cx="775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1600" dirty="0">
                    <a:solidFill>
                      <a:srgbClr val="000066"/>
                    </a:solidFill>
                    <a:latin typeface="Arial" pitchFamily="41" charset="0"/>
                  </a:rPr>
                  <a:t>HbA</a:t>
                </a:r>
                <a:r>
                  <a:rPr lang="en-GB" sz="1600" baseline="-25000" dirty="0">
                    <a:solidFill>
                      <a:srgbClr val="000066"/>
                    </a:solidFill>
                    <a:latin typeface="Arial" pitchFamily="41" charset="0"/>
                  </a:rPr>
                  <a:t>1c</a:t>
                </a:r>
                <a:endParaRPr lang="en-GB" sz="1600" dirty="0">
                  <a:solidFill>
                    <a:srgbClr val="000066"/>
                  </a:solidFill>
                  <a:latin typeface="Arial" pitchFamily="41" charset="0"/>
                </a:endParaRPr>
              </a:p>
            </p:txBody>
          </p:sp>
        </p:grpSp>
      </p:grpSp>
      <p:sp>
        <p:nvSpPr>
          <p:cNvPr id="62" name="Source"/>
          <p:cNvSpPr txBox="1"/>
          <p:nvPr>
            <p:custDataLst>
              <p:tags r:id="rId1"/>
            </p:custDataLst>
          </p:nvPr>
        </p:nvSpPr>
        <p:spPr>
          <a:xfrm>
            <a:off x="363823" y="6646689"/>
            <a:ext cx="2605418" cy="159403"/>
          </a:xfrm>
          <a:prstGeom prst="rect">
            <a:avLst/>
          </a:prstGeom>
          <a:noFill/>
          <a:ln w="9525">
            <a:noFill/>
          </a:ln>
        </p:spPr>
        <p:txBody>
          <a:bodyPr vert="horz" wrap="none" lIns="0" tIns="0" rIns="0" bIns="0" rtlCol="0" anchor="b" anchorCtr="0">
            <a:spAutoFit/>
          </a:bodyPr>
          <a:lstStyle/>
          <a:p>
            <a:pPr marL="466725" indent="-466725">
              <a:lnSpc>
                <a:spcPct val="93000"/>
              </a:lnSpc>
              <a:buClr>
                <a:schemeClr val="tx1"/>
              </a:buClr>
              <a:buSzPct val="100000"/>
            </a:pPr>
            <a:r>
              <a:rPr lang="en-US" sz="1100" b="1" dirty="0" smtClean="0">
                <a:cs typeface="Arial" pitchFamily="34" charset="0"/>
              </a:rPr>
              <a:t>Stratton IM et al. BMJ 2000;321: 405 – 412</a:t>
            </a:r>
            <a:endParaRPr lang="en-US" sz="1100" b="1" dirty="0">
              <a:cs typeface="Arial" pitchFamily="34" charset="0"/>
            </a:endParaRPr>
          </a:p>
        </p:txBody>
      </p:sp>
      <p:sp>
        <p:nvSpPr>
          <p:cNvPr id="63" name="CuadroTexto 5"/>
          <p:cNvSpPr txBox="1"/>
          <p:nvPr/>
        </p:nvSpPr>
        <p:spPr>
          <a:xfrm>
            <a:off x="341971" y="805651"/>
            <a:ext cx="84857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/>
              <a:t>Incidencia de complicaciones clínicas asociadas con la </a:t>
            </a:r>
            <a:r>
              <a:rPr lang="es-ES" sz="2400" b="1" dirty="0" smtClean="0"/>
              <a:t>glucemia</a:t>
            </a:r>
          </a:p>
          <a:p>
            <a:pPr algn="ctr"/>
            <a:r>
              <a:rPr lang="es-ES" sz="2400" b="1" dirty="0" smtClean="0"/>
              <a:t>(PSG = Proteínas Séricas </a:t>
            </a:r>
            <a:r>
              <a:rPr lang="es-ES" sz="2400" b="1" dirty="0" err="1" smtClean="0"/>
              <a:t>Glucosiladas</a:t>
            </a:r>
            <a:r>
              <a:rPr lang="es-ES" sz="2400" b="1" dirty="0" smtClean="0"/>
              <a:t>) </a:t>
            </a:r>
            <a:endParaRPr lang="es-ES" sz="2400" b="1" dirty="0"/>
          </a:p>
        </p:txBody>
      </p:sp>
      <p:sp>
        <p:nvSpPr>
          <p:cNvPr id="2" name="CuadroTexto 1"/>
          <p:cNvSpPr txBox="1"/>
          <p:nvPr/>
        </p:nvSpPr>
        <p:spPr>
          <a:xfrm>
            <a:off x="91419" y="1896000"/>
            <a:ext cx="4091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Valores máximos de 6-7%</a:t>
            </a:r>
          </a:p>
          <a:p>
            <a:r>
              <a:rPr lang="es-ES" b="1" dirty="0">
                <a:solidFill>
                  <a:srgbClr val="FF0000"/>
                </a:solidFill>
              </a:rPr>
              <a:t>m</a:t>
            </a:r>
            <a:r>
              <a:rPr lang="es-ES" b="1" dirty="0" smtClean="0">
                <a:solidFill>
                  <a:srgbClr val="FF0000"/>
                </a:solidFill>
              </a:rPr>
              <a:t>as del 60% tiene valores mas elevados</a:t>
            </a:r>
            <a:endParaRPr lang="es-E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83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1984" y="1571223"/>
            <a:ext cx="6332614" cy="4976756"/>
          </a:xfrm>
          <a:prstGeom prst="rect">
            <a:avLst/>
          </a:prstGeom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400862" y="847165"/>
            <a:ext cx="5612048" cy="6010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l" defTabSz="914400">
              <a:spcBef>
                <a:spcPts val="0"/>
              </a:spcBef>
            </a:pPr>
            <a:r>
              <a:rPr lang="es-ES" sz="2400" b="1" kern="0" dirty="0" smtClean="0">
                <a:solidFill>
                  <a:sysClr val="windowText" lastClr="000000"/>
                </a:solidFill>
                <a:latin typeface="+mn-lt"/>
              </a:rPr>
              <a:t>Patogénesis de Diabetes Mellitus tipo 2</a:t>
            </a:r>
            <a:endParaRPr lang="es-ES" sz="2400" b="1" kern="0" dirty="0">
              <a:solidFill>
                <a:sysClr val="windowText" lastClr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261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226" name="Text Box 1026"/>
          <p:cNvSpPr txBox="1">
            <a:spLocks noChangeArrowheads="1"/>
          </p:cNvSpPr>
          <p:nvPr/>
        </p:nvSpPr>
        <p:spPr bwMode="auto">
          <a:xfrm>
            <a:off x="471238" y="6353285"/>
            <a:ext cx="8353425" cy="5492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lIns="91430" tIns="45715" rIns="91430" bIns="45715" anchor="b">
            <a:prstTxWarp prst="textNoShape">
              <a:avLst/>
            </a:prstTxWarp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ko-KR" sz="1000" dirty="0" err="1">
                <a:solidFill>
                  <a:srgbClr val="000066"/>
                </a:solidFill>
                <a:latin typeface="Arial" pitchFamily="-111" charset="0"/>
                <a:ea typeface="MS PGothic" pitchFamily="34" charset="-128"/>
                <a:cs typeface="Arial" pitchFamily="-111" charset="0"/>
              </a:rPr>
              <a:t>Buse</a:t>
            </a:r>
            <a:r>
              <a:rPr lang="en-US" altLang="ko-KR" sz="1000" dirty="0">
                <a:solidFill>
                  <a:srgbClr val="000066"/>
                </a:solidFill>
                <a:latin typeface="Arial" pitchFamily="-111" charset="0"/>
                <a:ea typeface="MS PGothic" pitchFamily="34" charset="-128"/>
                <a:cs typeface="Arial" pitchFamily="-111" charset="0"/>
              </a:rPr>
              <a:t> JB et al. In </a:t>
            </a:r>
            <a:r>
              <a:rPr lang="en-US" altLang="ko-KR" sz="1000" i="1" dirty="0">
                <a:solidFill>
                  <a:srgbClr val="000066"/>
                </a:solidFill>
                <a:latin typeface="Arial" pitchFamily="-111" charset="0"/>
                <a:ea typeface="MS PGothic" pitchFamily="34" charset="-128"/>
                <a:cs typeface="Arial" pitchFamily="-111" charset="0"/>
              </a:rPr>
              <a:t>Williams Textbook of Endocrinology. </a:t>
            </a:r>
            <a:r>
              <a:rPr lang="en-US" altLang="ko-KR" sz="1000" dirty="0">
                <a:solidFill>
                  <a:srgbClr val="000066"/>
                </a:solidFill>
                <a:latin typeface="Arial" pitchFamily="-111" charset="0"/>
                <a:ea typeface="MS PGothic" pitchFamily="34" charset="-128"/>
                <a:cs typeface="Arial" pitchFamily="-111" charset="0"/>
              </a:rPr>
              <a:t>10th ed. Philadelphia, Saunders, 2003:1427–1483; Buchanan TA </a:t>
            </a:r>
            <a:r>
              <a:rPr lang="en-US" altLang="ko-KR" sz="1000" i="1" dirty="0" err="1">
                <a:solidFill>
                  <a:srgbClr val="000066"/>
                </a:solidFill>
                <a:latin typeface="Arial" pitchFamily="-111" charset="0"/>
                <a:ea typeface="MS PGothic" pitchFamily="34" charset="-128"/>
                <a:cs typeface="Arial" pitchFamily="-111" charset="0"/>
              </a:rPr>
              <a:t>Clin</a:t>
            </a:r>
            <a:r>
              <a:rPr lang="en-US" altLang="ko-KR" sz="1000" i="1" dirty="0">
                <a:solidFill>
                  <a:srgbClr val="000066"/>
                </a:solidFill>
                <a:latin typeface="Arial" pitchFamily="-111" charset="0"/>
                <a:ea typeface="MS PGothic" pitchFamily="34" charset="-128"/>
                <a:cs typeface="Arial" pitchFamily="-111" charset="0"/>
              </a:rPr>
              <a:t> </a:t>
            </a:r>
            <a:br>
              <a:rPr lang="en-US" altLang="ko-KR" sz="1000" i="1" dirty="0">
                <a:solidFill>
                  <a:srgbClr val="000066"/>
                </a:solidFill>
                <a:latin typeface="Arial" pitchFamily="-111" charset="0"/>
                <a:ea typeface="MS PGothic" pitchFamily="34" charset="-128"/>
                <a:cs typeface="Arial" pitchFamily="-111" charset="0"/>
              </a:rPr>
            </a:br>
            <a:r>
              <a:rPr lang="en-US" altLang="ko-KR" sz="1000" i="1" dirty="0" err="1">
                <a:solidFill>
                  <a:srgbClr val="000066"/>
                </a:solidFill>
                <a:latin typeface="Arial" pitchFamily="-111" charset="0"/>
                <a:ea typeface="MS PGothic" pitchFamily="34" charset="-128"/>
                <a:cs typeface="Arial" pitchFamily="-111" charset="0"/>
              </a:rPr>
              <a:t>Ther</a:t>
            </a:r>
            <a:r>
              <a:rPr lang="en-US" altLang="ko-KR" sz="1000" dirty="0">
                <a:solidFill>
                  <a:srgbClr val="000066"/>
                </a:solidFill>
                <a:latin typeface="Arial" pitchFamily="-111" charset="0"/>
                <a:ea typeface="MS PGothic" pitchFamily="34" charset="-128"/>
                <a:cs typeface="Arial" pitchFamily="-111" charset="0"/>
              </a:rPr>
              <a:t> 2003;25(</a:t>
            </a:r>
            <a:r>
              <a:rPr lang="en-US" altLang="ko-KR" sz="1000" dirty="0" err="1">
                <a:solidFill>
                  <a:srgbClr val="000066"/>
                </a:solidFill>
                <a:latin typeface="Arial" pitchFamily="-111" charset="0"/>
                <a:ea typeface="MS PGothic" pitchFamily="34" charset="-128"/>
                <a:cs typeface="Arial" pitchFamily="-111" charset="0"/>
              </a:rPr>
              <a:t>suppl</a:t>
            </a:r>
            <a:r>
              <a:rPr lang="en-US" altLang="ko-KR" sz="1000" dirty="0">
                <a:solidFill>
                  <a:srgbClr val="000066"/>
                </a:solidFill>
                <a:latin typeface="Arial" pitchFamily="-111" charset="0"/>
                <a:ea typeface="MS PGothic" pitchFamily="34" charset="-128"/>
                <a:cs typeface="Arial" pitchFamily="-111" charset="0"/>
              </a:rPr>
              <a:t> B):B32–B46; </a:t>
            </a:r>
            <a:r>
              <a:rPr lang="en-US" altLang="ko-KR" sz="1000" dirty="0">
                <a:solidFill>
                  <a:srgbClr val="000066"/>
                </a:solidFill>
                <a:latin typeface="Arial" pitchFamily="-111" charset="0"/>
                <a:ea typeface="MS PGothic" pitchFamily="34" charset="-128"/>
                <a:cs typeface="Times New Roman" pitchFamily="-111" charset="0"/>
              </a:rPr>
              <a:t>Powers AC. In: </a:t>
            </a:r>
            <a:r>
              <a:rPr lang="en-US" altLang="ko-KR" sz="1000" i="1" dirty="0">
                <a:solidFill>
                  <a:srgbClr val="000066"/>
                </a:solidFill>
                <a:latin typeface="Arial" pitchFamily="-111" charset="0"/>
                <a:ea typeface="MS PGothic" pitchFamily="34" charset="-128"/>
                <a:cs typeface="Times New Roman" pitchFamily="-111" charset="0"/>
              </a:rPr>
              <a:t>Harrison’s Principles of Internal Medicine</a:t>
            </a:r>
            <a:r>
              <a:rPr lang="en-US" altLang="ko-KR" sz="1000" dirty="0">
                <a:solidFill>
                  <a:srgbClr val="000066"/>
                </a:solidFill>
                <a:latin typeface="Arial" pitchFamily="-111" charset="0"/>
                <a:ea typeface="MS PGothic" pitchFamily="34" charset="-128"/>
                <a:cs typeface="Times New Roman" pitchFamily="-111" charset="0"/>
              </a:rPr>
              <a:t>. 16th ed. New York: McGraw-Hill, 2005:2152</a:t>
            </a:r>
            <a:r>
              <a:rPr lang="en-US" altLang="ko-KR" sz="1000" dirty="0">
                <a:solidFill>
                  <a:srgbClr val="000066"/>
                </a:solidFill>
                <a:latin typeface="Arial" pitchFamily="-111" charset="0"/>
                <a:ea typeface="MS PGothic" pitchFamily="34" charset="-128"/>
                <a:cs typeface="Arial Unicode MS" pitchFamily="-111" charset="0"/>
              </a:rPr>
              <a:t>–2180; </a:t>
            </a:r>
            <a:br>
              <a:rPr lang="en-US" altLang="ko-KR" sz="1000" dirty="0">
                <a:solidFill>
                  <a:srgbClr val="000066"/>
                </a:solidFill>
                <a:latin typeface="Arial" pitchFamily="-111" charset="0"/>
                <a:ea typeface="MS PGothic" pitchFamily="34" charset="-128"/>
                <a:cs typeface="Arial Unicode MS" pitchFamily="-111" charset="0"/>
              </a:rPr>
            </a:br>
            <a:r>
              <a:rPr lang="en-US" altLang="ko-KR" sz="1000" dirty="0">
                <a:solidFill>
                  <a:srgbClr val="000066"/>
                </a:solidFill>
                <a:latin typeface="Arial" pitchFamily="-111" charset="0"/>
                <a:ea typeface="MS PGothic" pitchFamily="34" charset="-128"/>
                <a:cs typeface="Arial Unicode MS" pitchFamily="-111" charset="0"/>
              </a:rPr>
              <a:t>Rhodes CJ </a:t>
            </a:r>
            <a:r>
              <a:rPr lang="en-US" altLang="ko-KR" sz="1000" i="1" dirty="0">
                <a:solidFill>
                  <a:srgbClr val="000066"/>
                </a:solidFill>
                <a:latin typeface="Arial" pitchFamily="-111" charset="0"/>
                <a:ea typeface="MS PGothic" pitchFamily="34" charset="-128"/>
                <a:cs typeface="Arial Unicode MS" pitchFamily="-111" charset="0"/>
              </a:rPr>
              <a:t>Science</a:t>
            </a:r>
            <a:r>
              <a:rPr lang="en-US" altLang="ko-KR" sz="1000" dirty="0">
                <a:solidFill>
                  <a:srgbClr val="000066"/>
                </a:solidFill>
                <a:latin typeface="Arial" pitchFamily="-111" charset="0"/>
                <a:ea typeface="MS PGothic" pitchFamily="34" charset="-128"/>
                <a:cs typeface="Arial Unicode MS" pitchFamily="-111" charset="0"/>
              </a:rPr>
              <a:t> 2005;307:380–384.</a:t>
            </a:r>
          </a:p>
        </p:txBody>
      </p:sp>
      <p:sp>
        <p:nvSpPr>
          <p:cNvPr id="1076227" name="Rectangle 1027"/>
          <p:cNvSpPr>
            <a:spLocks noChangeArrowheads="1"/>
          </p:cNvSpPr>
          <p:nvPr/>
        </p:nvSpPr>
        <p:spPr bwMode="auto">
          <a:xfrm>
            <a:off x="2971800" y="4862940"/>
            <a:ext cx="2301875" cy="458788"/>
          </a:xfrm>
          <a:prstGeom prst="rect">
            <a:avLst/>
          </a:prstGeom>
          <a:solidFill>
            <a:srgbClr val="6EBE1E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>
            <a:prstTxWarp prst="textNoShape">
              <a:avLst/>
            </a:prstTxWarp>
          </a:bodyPr>
          <a:lstStyle/>
          <a:p>
            <a:pPr algn="ctr" defTabSz="449263">
              <a:spcBef>
                <a:spcPct val="30000"/>
              </a:spcBef>
            </a:pPr>
            <a:r>
              <a:rPr lang="en-US" altLang="ko-KR" b="1">
                <a:solidFill>
                  <a:srgbClr val="000066"/>
                </a:solidFill>
                <a:latin typeface="Arial" pitchFamily="-111" charset="0"/>
                <a:ea typeface="MS PGothic" pitchFamily="34" charset="-128"/>
                <a:cs typeface="Arial" pitchFamily="-111" charset="0"/>
              </a:rPr>
              <a:t>Hiperglucemia</a:t>
            </a:r>
          </a:p>
        </p:txBody>
      </p:sp>
      <p:sp>
        <p:nvSpPr>
          <p:cNvPr id="1076228" name="Text Box 1028"/>
          <p:cNvSpPr txBox="1">
            <a:spLocks noChangeArrowheads="1"/>
          </p:cNvSpPr>
          <p:nvPr/>
        </p:nvSpPr>
        <p:spPr bwMode="auto">
          <a:xfrm>
            <a:off x="-469900" y="5805915"/>
            <a:ext cx="30607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prstTxWarp prst="textNoShape">
              <a:avLst/>
            </a:prstTxWarp>
            <a:spAutoFit/>
          </a:bodyPr>
          <a:lstStyle/>
          <a:p>
            <a:pPr algn="ctr" defTabSz="449263"/>
            <a:r>
              <a:rPr lang="en-US" altLang="ko-KR" sz="1600" b="1" dirty="0">
                <a:solidFill>
                  <a:srgbClr val="000066"/>
                </a:solidFill>
                <a:latin typeface="Arial" pitchFamily="-111" charset="0"/>
                <a:ea typeface="MS PGothic" pitchFamily="34" charset="-128"/>
                <a:cs typeface="Arial" pitchFamily="-111" charset="0"/>
                <a:sym typeface="Wingdings" pitchFamily="-111" charset="2"/>
              </a:rPr>
              <a:t>       </a:t>
            </a:r>
            <a:r>
              <a:rPr lang="en-US" altLang="ko-KR" sz="1600" b="1" dirty="0" err="1">
                <a:solidFill>
                  <a:srgbClr val="000066"/>
                </a:solidFill>
                <a:latin typeface="Arial" pitchFamily="-111" charset="0"/>
                <a:ea typeface="MS PGothic" pitchFamily="34" charset="-128"/>
                <a:cs typeface="Arial" pitchFamily="-111" charset="0"/>
                <a:sym typeface="Wingdings" pitchFamily="-111" charset="2"/>
              </a:rPr>
              <a:t>Producción</a:t>
            </a:r>
            <a:r>
              <a:rPr lang="en-US" altLang="ko-KR" sz="1600" b="1" dirty="0">
                <a:solidFill>
                  <a:srgbClr val="000066"/>
                </a:solidFill>
                <a:latin typeface="Arial" pitchFamily="-111" charset="0"/>
                <a:ea typeface="MS PGothic" pitchFamily="34" charset="-128"/>
                <a:cs typeface="Arial" pitchFamily="-111" charset="0"/>
                <a:sym typeface="Wingdings" pitchFamily="-111" charset="2"/>
              </a:rPr>
              <a:t> </a:t>
            </a:r>
            <a:r>
              <a:rPr lang="en-US" altLang="ko-KR" sz="1600" b="1" dirty="0" err="1">
                <a:solidFill>
                  <a:srgbClr val="000066"/>
                </a:solidFill>
                <a:latin typeface="Arial" pitchFamily="-111" charset="0"/>
                <a:ea typeface="MS PGothic" pitchFamily="34" charset="-128"/>
                <a:cs typeface="Arial" pitchFamily="-111" charset="0"/>
                <a:sym typeface="Wingdings" pitchFamily="-111" charset="2"/>
              </a:rPr>
              <a:t>excesiva</a:t>
            </a:r>
            <a:r>
              <a:rPr lang="en-US" altLang="ko-KR" sz="1600" b="1" dirty="0">
                <a:solidFill>
                  <a:srgbClr val="000066"/>
                </a:solidFill>
                <a:latin typeface="Arial" pitchFamily="-111" charset="0"/>
                <a:ea typeface="MS PGothic" pitchFamily="34" charset="-128"/>
                <a:cs typeface="Arial" pitchFamily="-111" charset="0"/>
                <a:sym typeface="Wingdings" pitchFamily="-111" charset="2"/>
              </a:rPr>
              <a:t> </a:t>
            </a:r>
          </a:p>
          <a:p>
            <a:pPr algn="ctr" defTabSz="449263"/>
            <a:r>
              <a:rPr lang="en-US" altLang="ko-KR" sz="1600" b="1" dirty="0">
                <a:solidFill>
                  <a:srgbClr val="000066"/>
                </a:solidFill>
                <a:latin typeface="Arial" pitchFamily="-111" charset="0"/>
                <a:ea typeface="MS PGothic" pitchFamily="34" charset="-128"/>
                <a:cs typeface="Arial" pitchFamily="-111" charset="0"/>
                <a:sym typeface="Wingdings" pitchFamily="-111" charset="2"/>
              </a:rPr>
              <a:t>de </a:t>
            </a:r>
            <a:r>
              <a:rPr lang="en-US" altLang="ko-KR" sz="1600" b="1" dirty="0" err="1">
                <a:solidFill>
                  <a:srgbClr val="000066"/>
                </a:solidFill>
                <a:latin typeface="Arial" pitchFamily="-111" charset="0"/>
                <a:ea typeface="MS PGothic" pitchFamily="34" charset="-128"/>
                <a:cs typeface="Arial" pitchFamily="-111" charset="0"/>
                <a:sym typeface="Wingdings" pitchFamily="-111" charset="2"/>
              </a:rPr>
              <a:t>g</a:t>
            </a:r>
            <a:r>
              <a:rPr lang="en-US" altLang="ko-KR" sz="1600" b="1" dirty="0" err="1">
                <a:solidFill>
                  <a:srgbClr val="000066"/>
                </a:solidFill>
                <a:latin typeface="Arial" pitchFamily="-111" charset="0"/>
                <a:ea typeface="MS PGothic" pitchFamily="34" charset="-128"/>
                <a:cs typeface="Arial" pitchFamily="-111" charset="0"/>
              </a:rPr>
              <a:t>lucosa</a:t>
            </a:r>
            <a:endParaRPr lang="en-US" altLang="ko-KR" sz="1600" b="1" dirty="0">
              <a:solidFill>
                <a:srgbClr val="000066"/>
              </a:solidFill>
              <a:latin typeface="Arial" pitchFamily="-111" charset="0"/>
              <a:ea typeface="MS PGothic" pitchFamily="34" charset="-128"/>
              <a:cs typeface="Arial" pitchFamily="-111" charset="0"/>
            </a:endParaRPr>
          </a:p>
        </p:txBody>
      </p:sp>
      <p:cxnSp>
        <p:nvCxnSpPr>
          <p:cNvPr id="1076230" name="AutoShape 1030"/>
          <p:cNvCxnSpPr>
            <a:cxnSpLocks noChangeShapeType="1"/>
          </p:cNvCxnSpPr>
          <p:nvPr/>
        </p:nvCxnSpPr>
        <p:spPr bwMode="auto">
          <a:xfrm flipH="1" flipV="1">
            <a:off x="5348288" y="5075665"/>
            <a:ext cx="900112" cy="15875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</p:spPr>
      </p:cxnSp>
      <p:sp>
        <p:nvSpPr>
          <p:cNvPr id="1076231" name="Text Box 1031"/>
          <p:cNvSpPr txBox="1">
            <a:spLocks noChangeArrowheads="1"/>
          </p:cNvSpPr>
          <p:nvPr/>
        </p:nvSpPr>
        <p:spPr bwMode="auto">
          <a:xfrm>
            <a:off x="5099050" y="5839253"/>
            <a:ext cx="3808413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prstTxWarp prst="textNoShape">
              <a:avLst/>
            </a:prstTxWarp>
            <a:spAutoFit/>
          </a:bodyPr>
          <a:lstStyle/>
          <a:p>
            <a:pPr algn="ctr" defTabSz="449263">
              <a:lnSpc>
                <a:spcPts val="1800"/>
              </a:lnSpc>
            </a:pPr>
            <a:r>
              <a:rPr lang="en-US" altLang="ko-KR" sz="1600" b="1">
                <a:solidFill>
                  <a:srgbClr val="000066"/>
                </a:solidFill>
                <a:latin typeface="Arial" pitchFamily="-111" charset="0"/>
                <a:ea typeface="MS PGothic" pitchFamily="34" charset="-128"/>
                <a:cs typeface="Arial" pitchFamily="-111" charset="0"/>
                <a:sym typeface="Wingdings 3" pitchFamily="-111" charset="2"/>
              </a:rPr>
              <a:t>Resistencia a la insulina (menor captación de glucosa</a:t>
            </a:r>
            <a:r>
              <a:rPr lang="en-US" altLang="ko-KR" sz="1600" b="1">
                <a:solidFill>
                  <a:srgbClr val="000066"/>
                </a:solidFill>
                <a:latin typeface="Arial" pitchFamily="-111" charset="0"/>
                <a:ea typeface="MS PGothic" pitchFamily="34" charset="-128"/>
                <a:cs typeface="Arial" pitchFamily="-111" charset="0"/>
              </a:rPr>
              <a:t>)</a:t>
            </a:r>
          </a:p>
        </p:txBody>
      </p:sp>
      <p:grpSp>
        <p:nvGrpSpPr>
          <p:cNvPr id="2" name="Group 1032"/>
          <p:cNvGrpSpPr>
            <a:grpSpLocks/>
          </p:cNvGrpSpPr>
          <p:nvPr/>
        </p:nvGrpSpPr>
        <p:grpSpPr bwMode="auto">
          <a:xfrm>
            <a:off x="134938" y="4253340"/>
            <a:ext cx="1677987" cy="1600200"/>
            <a:chOff x="181" y="2789"/>
            <a:chExt cx="1165" cy="1111"/>
          </a:xfrm>
        </p:grpSpPr>
        <p:sp>
          <p:nvSpPr>
            <p:cNvPr id="1076233" name="Oval 1033"/>
            <p:cNvSpPr>
              <a:spLocks noChangeArrowheads="1"/>
            </p:cNvSpPr>
            <p:nvPr/>
          </p:nvSpPr>
          <p:spPr bwMode="auto">
            <a:xfrm>
              <a:off x="181" y="2789"/>
              <a:ext cx="1165" cy="1111"/>
            </a:xfrm>
            <a:prstGeom prst="ellipse">
              <a:avLst/>
            </a:prstGeom>
            <a:solidFill>
              <a:srgbClr val="6EBE1E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_tradnl">
                <a:solidFill>
                  <a:prstClr val="black"/>
                </a:solidFill>
                <a:latin typeface="Times New Roman"/>
              </a:endParaRPr>
            </a:p>
          </p:txBody>
        </p:sp>
        <p:sp>
          <p:nvSpPr>
            <p:cNvPr id="1076234" name="Rectangle 1034"/>
            <p:cNvSpPr>
              <a:spLocks noChangeArrowheads="1"/>
            </p:cNvSpPr>
            <p:nvPr/>
          </p:nvSpPr>
          <p:spPr bwMode="auto">
            <a:xfrm>
              <a:off x="637" y="3486"/>
              <a:ext cx="666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30" tIns="45715" rIns="91430" bIns="45715">
              <a:prstTxWarp prst="textNoShape">
                <a:avLst/>
              </a:prstTxWarp>
              <a:spAutoFit/>
            </a:bodyPr>
            <a:lstStyle/>
            <a:p>
              <a:pPr defTabSz="449263"/>
              <a:r>
                <a:rPr lang="en-US" altLang="ko-KR" b="1">
                  <a:solidFill>
                    <a:srgbClr val="000066"/>
                  </a:solidFill>
                  <a:latin typeface="Arial" pitchFamily="-111" charset="0"/>
                  <a:ea typeface="MS PGothic" pitchFamily="34" charset="-128"/>
                  <a:cs typeface="Arial" pitchFamily="-111" charset="0"/>
                </a:rPr>
                <a:t>Hígado</a:t>
              </a:r>
            </a:p>
          </p:txBody>
        </p:sp>
        <p:pic>
          <p:nvPicPr>
            <p:cNvPr id="1076235" name="Picture 1035" descr="LIVER-L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" y="2916"/>
              <a:ext cx="935" cy="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036"/>
          <p:cNvGrpSpPr>
            <a:grpSpLocks/>
          </p:cNvGrpSpPr>
          <p:nvPr/>
        </p:nvGrpSpPr>
        <p:grpSpPr bwMode="auto">
          <a:xfrm>
            <a:off x="2851150" y="1252965"/>
            <a:ext cx="2443163" cy="1773238"/>
            <a:chOff x="2022" y="1011"/>
            <a:chExt cx="1697" cy="1231"/>
          </a:xfrm>
        </p:grpSpPr>
        <p:sp>
          <p:nvSpPr>
            <p:cNvPr id="1076237" name="Oval 1037"/>
            <p:cNvSpPr>
              <a:spLocks noChangeArrowheads="1"/>
            </p:cNvSpPr>
            <p:nvPr/>
          </p:nvSpPr>
          <p:spPr bwMode="auto">
            <a:xfrm>
              <a:off x="2330" y="1290"/>
              <a:ext cx="1171" cy="952"/>
            </a:xfrm>
            <a:prstGeom prst="ellipse">
              <a:avLst/>
            </a:prstGeom>
            <a:solidFill>
              <a:srgbClr val="6EBE1E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_tradnl">
                <a:solidFill>
                  <a:prstClr val="black"/>
                </a:solidFill>
                <a:latin typeface="Times New Roman"/>
              </a:endParaRPr>
            </a:p>
          </p:txBody>
        </p:sp>
        <p:sp>
          <p:nvSpPr>
            <p:cNvPr id="1076238" name="Text Box 1038"/>
            <p:cNvSpPr txBox="1">
              <a:spLocks noChangeArrowheads="1"/>
            </p:cNvSpPr>
            <p:nvPr/>
          </p:nvSpPr>
          <p:spPr bwMode="auto">
            <a:xfrm>
              <a:off x="2022" y="1011"/>
              <a:ext cx="1697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30" tIns="45715" rIns="91430" bIns="45715">
              <a:prstTxWarp prst="textNoShape">
                <a:avLst/>
              </a:prstTxWarp>
              <a:spAutoFit/>
            </a:bodyPr>
            <a:lstStyle/>
            <a:p>
              <a:pPr algn="ctr" defTabSz="449263"/>
              <a:r>
                <a:rPr lang="ko-KR" altLang="en-US" b="1">
                  <a:solidFill>
                    <a:srgbClr val="000066"/>
                  </a:solidFill>
                  <a:latin typeface="Arial" pitchFamily="-111" charset="0"/>
                  <a:ea typeface="MS PGothic" pitchFamily="34" charset="-128"/>
                  <a:cs typeface="Arial" pitchFamily="-111" charset="0"/>
                  <a:sym typeface="Wingdings 3" pitchFamily="-111" charset="2"/>
                </a:rPr>
                <a:t> </a:t>
              </a:r>
              <a:r>
                <a:rPr lang="en-US" altLang="ko-KR" b="1">
                  <a:solidFill>
                    <a:srgbClr val="000066"/>
                  </a:solidFill>
                  <a:latin typeface="Arial" pitchFamily="-111" charset="0"/>
                  <a:ea typeface="MS PGothic" pitchFamily="34" charset="-128"/>
                  <a:cs typeface="Arial" pitchFamily="-111" charset="0"/>
                  <a:sym typeface="Wingdings 3" pitchFamily="-111" charset="2"/>
                </a:rPr>
                <a:t>Déficit de i</a:t>
              </a:r>
              <a:r>
                <a:rPr lang="en-US" altLang="ko-KR" b="1">
                  <a:solidFill>
                    <a:srgbClr val="000066"/>
                  </a:solidFill>
                  <a:latin typeface="Arial" pitchFamily="-111" charset="0"/>
                  <a:ea typeface="MS PGothic" pitchFamily="34" charset="-128"/>
                  <a:cs typeface="Arial" pitchFamily="-111" charset="0"/>
                </a:rPr>
                <a:t>nsulina</a:t>
              </a:r>
            </a:p>
          </p:txBody>
        </p:sp>
        <p:pic>
          <p:nvPicPr>
            <p:cNvPr id="1076239" name="Picture 1039" descr="Pancreas-L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8" y="1459"/>
              <a:ext cx="919" cy="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76240" name="Rectangle 1040"/>
            <p:cNvSpPr>
              <a:spLocks noChangeArrowheads="1"/>
            </p:cNvSpPr>
            <p:nvPr/>
          </p:nvSpPr>
          <p:spPr bwMode="auto">
            <a:xfrm>
              <a:off x="2502" y="1939"/>
              <a:ext cx="833" cy="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30" tIns="45715" rIns="91430" bIns="45715">
              <a:prstTxWarp prst="textNoShape">
                <a:avLst/>
              </a:prstTxWarp>
              <a:spAutoFit/>
            </a:bodyPr>
            <a:lstStyle/>
            <a:p>
              <a:pPr defTabSz="449263"/>
              <a:r>
                <a:rPr lang="en-US" altLang="ko-KR" b="1">
                  <a:solidFill>
                    <a:srgbClr val="000066"/>
                  </a:solidFill>
                  <a:latin typeface="Arial" pitchFamily="-111" charset="0"/>
                  <a:ea typeface="MS PGothic" pitchFamily="34" charset="-128"/>
                  <a:cs typeface="Arial" pitchFamily="-111" charset="0"/>
                </a:rPr>
                <a:t>Páncreas</a:t>
              </a:r>
            </a:p>
          </p:txBody>
        </p:sp>
      </p:grpSp>
      <p:grpSp>
        <p:nvGrpSpPr>
          <p:cNvPr id="4" name="Group 1041"/>
          <p:cNvGrpSpPr>
            <a:grpSpLocks/>
          </p:cNvGrpSpPr>
          <p:nvPr/>
        </p:nvGrpSpPr>
        <p:grpSpPr bwMode="auto">
          <a:xfrm>
            <a:off x="6300788" y="4272390"/>
            <a:ext cx="1776412" cy="1581150"/>
            <a:chOff x="4210" y="2831"/>
            <a:chExt cx="1234" cy="1098"/>
          </a:xfrm>
        </p:grpSpPr>
        <p:sp>
          <p:nvSpPr>
            <p:cNvPr id="1076242" name="Oval 1042"/>
            <p:cNvSpPr>
              <a:spLocks noChangeArrowheads="1"/>
            </p:cNvSpPr>
            <p:nvPr/>
          </p:nvSpPr>
          <p:spPr bwMode="auto">
            <a:xfrm>
              <a:off x="4242" y="2831"/>
              <a:ext cx="1171" cy="1098"/>
            </a:xfrm>
            <a:prstGeom prst="ellipse">
              <a:avLst/>
            </a:prstGeom>
            <a:solidFill>
              <a:srgbClr val="6EBE1E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pPr algn="ctr" defTabSz="449263">
                <a:lnSpc>
                  <a:spcPct val="125000"/>
                </a:lnSpc>
                <a:spcBef>
                  <a:spcPct val="30000"/>
                </a:spcBef>
              </a:pPr>
              <a:endParaRPr lang="ko-KR" altLang="en-US" sz="1100" b="1">
                <a:solidFill>
                  <a:srgbClr val="000066"/>
                </a:solidFill>
                <a:latin typeface="Arial" pitchFamily="-111" charset="0"/>
                <a:ea typeface="MS PGothic" pitchFamily="34" charset="-128"/>
                <a:cs typeface="Arial Unicode MS" pitchFamily="-111" charset="0"/>
              </a:endParaRPr>
            </a:p>
          </p:txBody>
        </p:sp>
        <p:pic>
          <p:nvPicPr>
            <p:cNvPr id="1076243" name="Picture 1043" descr="Fat cells-L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597543">
              <a:off x="4455" y="3384"/>
              <a:ext cx="764" cy="522"/>
            </a:xfrm>
            <a:prstGeom prst="rect">
              <a:avLst/>
            </a:prstGeom>
            <a:noFill/>
          </p:spPr>
        </p:pic>
        <p:pic>
          <p:nvPicPr>
            <p:cNvPr id="1076244" name="Picture 1044" descr="Muscle-L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756618">
              <a:off x="4462" y="2852"/>
              <a:ext cx="750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76245" name="Rectangle 1045"/>
            <p:cNvSpPr>
              <a:spLocks noChangeArrowheads="1"/>
            </p:cNvSpPr>
            <p:nvPr/>
          </p:nvSpPr>
          <p:spPr bwMode="auto">
            <a:xfrm>
              <a:off x="4210" y="3237"/>
              <a:ext cx="123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30" tIns="45715" rIns="91430" bIns="45715">
              <a:prstTxWarp prst="textNoShape">
                <a:avLst/>
              </a:prstTxWarp>
              <a:spAutoFit/>
            </a:bodyPr>
            <a:lstStyle/>
            <a:p>
              <a:pPr algn="ctr" defTabSz="449263"/>
              <a:r>
                <a:rPr lang="en-US" altLang="ko-KR" sz="1600" b="1">
                  <a:solidFill>
                    <a:srgbClr val="000066"/>
                  </a:solidFill>
                  <a:latin typeface="Arial" pitchFamily="-111" charset="0"/>
                  <a:ea typeface="MS PGothic" pitchFamily="34" charset="-128"/>
                  <a:cs typeface="Arial" pitchFamily="-111" charset="0"/>
                </a:rPr>
                <a:t>Músculo y grasa</a:t>
              </a:r>
            </a:p>
          </p:txBody>
        </p:sp>
      </p:grpSp>
      <p:grpSp>
        <p:nvGrpSpPr>
          <p:cNvPr id="5" name="Group 1046"/>
          <p:cNvGrpSpPr>
            <a:grpSpLocks/>
          </p:cNvGrpSpPr>
          <p:nvPr/>
        </p:nvGrpSpPr>
        <p:grpSpPr bwMode="auto">
          <a:xfrm>
            <a:off x="1709738" y="3086528"/>
            <a:ext cx="3624262" cy="1243012"/>
            <a:chOff x="1077" y="1857"/>
            <a:chExt cx="2283" cy="783"/>
          </a:xfrm>
        </p:grpSpPr>
        <p:sp>
          <p:nvSpPr>
            <p:cNvPr id="1076247" name="Freeform 1047"/>
            <p:cNvSpPr>
              <a:spLocks/>
            </p:cNvSpPr>
            <p:nvPr/>
          </p:nvSpPr>
          <p:spPr bwMode="auto">
            <a:xfrm>
              <a:off x="1173" y="1857"/>
              <a:ext cx="2187" cy="783"/>
            </a:xfrm>
            <a:custGeom>
              <a:avLst/>
              <a:gdLst/>
              <a:ahLst/>
              <a:cxnLst>
                <a:cxn ang="0">
                  <a:pos x="0" y="783"/>
                </a:cxn>
                <a:cxn ang="0">
                  <a:pos x="2187" y="0"/>
                </a:cxn>
              </a:cxnLst>
              <a:rect l="0" t="0" r="r" b="b"/>
              <a:pathLst>
                <a:path w="2187" h="783">
                  <a:moveTo>
                    <a:pt x="0" y="783"/>
                  </a:moveTo>
                  <a:lnTo>
                    <a:pt x="2187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ysDot"/>
              <a:round/>
              <a:headEnd type="stealth" w="sm" len="med"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s-ES_tradnl">
                <a:solidFill>
                  <a:prstClr val="black"/>
                </a:solidFill>
                <a:latin typeface="Times New Roman"/>
              </a:endParaRPr>
            </a:p>
          </p:txBody>
        </p:sp>
        <p:sp>
          <p:nvSpPr>
            <p:cNvPr id="1076248" name="Text Box 1048"/>
            <p:cNvSpPr txBox="1">
              <a:spLocks noChangeArrowheads="1"/>
            </p:cNvSpPr>
            <p:nvPr/>
          </p:nvSpPr>
          <p:spPr bwMode="auto">
            <a:xfrm>
              <a:off x="1077" y="2069"/>
              <a:ext cx="53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30" tIns="45715" rIns="91430" bIns="45715">
              <a:prstTxWarp prst="textNoShape">
                <a:avLst/>
              </a:prstTxWarp>
              <a:spAutoFit/>
            </a:bodyPr>
            <a:lstStyle/>
            <a:p>
              <a:pPr defTabSz="449263"/>
              <a:r>
                <a:rPr lang="en-US" altLang="ko-KR" sz="1000" b="1">
                  <a:solidFill>
                    <a:srgbClr val="000066"/>
                  </a:solidFill>
                  <a:latin typeface="Arial" pitchFamily="-111" charset="0"/>
                  <a:ea typeface="MS PGothic" pitchFamily="34" charset="-128"/>
                  <a:cs typeface="Arial Unicode MS" pitchFamily="-111" charset="0"/>
                </a:rPr>
                <a:t>Exceso de </a:t>
              </a:r>
              <a:br>
                <a:rPr lang="en-US" altLang="ko-KR" sz="1000" b="1">
                  <a:solidFill>
                    <a:srgbClr val="000066"/>
                  </a:solidFill>
                  <a:latin typeface="Arial" pitchFamily="-111" charset="0"/>
                  <a:ea typeface="MS PGothic" pitchFamily="34" charset="-128"/>
                  <a:cs typeface="Arial Unicode MS" pitchFamily="-111" charset="0"/>
                </a:rPr>
              </a:br>
              <a:r>
                <a:rPr lang="en-US" altLang="ko-KR" sz="1000" b="1">
                  <a:solidFill>
                    <a:srgbClr val="000066"/>
                  </a:solidFill>
                  <a:latin typeface="Arial" pitchFamily="-111" charset="0"/>
                  <a:ea typeface="MS PGothic" pitchFamily="34" charset="-128"/>
                  <a:cs typeface="Arial Unicode MS" pitchFamily="-111" charset="0"/>
                </a:rPr>
                <a:t>glucagón</a:t>
              </a:r>
            </a:p>
          </p:txBody>
        </p:sp>
      </p:grpSp>
      <p:sp>
        <p:nvSpPr>
          <p:cNvPr id="1076249" name="Freeform 1049"/>
          <p:cNvSpPr>
            <a:spLocks/>
          </p:cNvSpPr>
          <p:nvPr/>
        </p:nvSpPr>
        <p:spPr bwMode="auto">
          <a:xfrm>
            <a:off x="4103688" y="1095803"/>
            <a:ext cx="4900612" cy="2590800"/>
          </a:xfrm>
          <a:custGeom>
            <a:avLst/>
            <a:gdLst/>
            <a:ahLst/>
            <a:cxnLst>
              <a:cxn ang="0">
                <a:pos x="0" y="673"/>
              </a:cxn>
              <a:cxn ang="0">
                <a:pos x="915" y="492"/>
              </a:cxn>
              <a:cxn ang="0">
                <a:pos x="915" y="0"/>
              </a:cxn>
              <a:cxn ang="0">
                <a:pos x="3087" y="0"/>
              </a:cxn>
              <a:cxn ang="0">
                <a:pos x="3087" y="1631"/>
              </a:cxn>
              <a:cxn ang="0">
                <a:pos x="889" y="1631"/>
              </a:cxn>
              <a:cxn ang="0">
                <a:pos x="889" y="1046"/>
              </a:cxn>
              <a:cxn ang="0">
                <a:pos x="0" y="673"/>
              </a:cxn>
            </a:cxnLst>
            <a:rect l="0" t="0" r="r" b="b"/>
            <a:pathLst>
              <a:path w="3087" h="1631">
                <a:moveTo>
                  <a:pt x="0" y="673"/>
                </a:moveTo>
                <a:lnTo>
                  <a:pt x="915" y="492"/>
                </a:lnTo>
                <a:lnTo>
                  <a:pt x="915" y="0"/>
                </a:lnTo>
                <a:lnTo>
                  <a:pt x="3087" y="0"/>
                </a:lnTo>
                <a:lnTo>
                  <a:pt x="3087" y="1631"/>
                </a:lnTo>
                <a:lnTo>
                  <a:pt x="889" y="1631"/>
                </a:lnTo>
                <a:lnTo>
                  <a:pt x="889" y="1046"/>
                </a:lnTo>
                <a:lnTo>
                  <a:pt x="0" y="673"/>
                </a:lnTo>
                <a:close/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s-ES_tradnl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1076250" name="Picture 1050" descr="isletcell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2375" y="1410128"/>
            <a:ext cx="207645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6251" name="Text Box 1051"/>
          <p:cNvSpPr txBox="1">
            <a:spLocks noChangeArrowheads="1"/>
          </p:cNvSpPr>
          <p:nvPr/>
        </p:nvSpPr>
        <p:spPr bwMode="auto">
          <a:xfrm>
            <a:off x="5532438" y="1064053"/>
            <a:ext cx="35512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prstTxWarp prst="textNoShape">
              <a:avLst/>
            </a:prstTxWarp>
            <a:spAutoFit/>
          </a:bodyPr>
          <a:lstStyle/>
          <a:p>
            <a:pPr algn="ctr" defTabSz="449263"/>
            <a:r>
              <a:rPr lang="en-US" altLang="ko-KR" sz="2000" b="1">
                <a:solidFill>
                  <a:srgbClr val="000066"/>
                </a:solidFill>
                <a:latin typeface="Arial" pitchFamily="-111" charset="0"/>
                <a:ea typeface="MS PGothic" pitchFamily="34" charset="-128"/>
                <a:cs typeface="Arial" pitchFamily="-111" charset="0"/>
              </a:rPr>
              <a:t>Islote</a:t>
            </a:r>
          </a:p>
        </p:txBody>
      </p:sp>
      <p:grpSp>
        <p:nvGrpSpPr>
          <p:cNvPr id="6" name="Group 1052"/>
          <p:cNvGrpSpPr>
            <a:grpSpLocks/>
          </p:cNvGrpSpPr>
          <p:nvPr/>
        </p:nvGrpSpPr>
        <p:grpSpPr bwMode="auto">
          <a:xfrm>
            <a:off x="1905000" y="3491340"/>
            <a:ext cx="6721475" cy="1173163"/>
            <a:chOff x="1200" y="2112"/>
            <a:chExt cx="4234" cy="739"/>
          </a:xfrm>
        </p:grpSpPr>
        <p:sp>
          <p:nvSpPr>
            <p:cNvPr id="1076253" name="Freeform 1053"/>
            <p:cNvSpPr>
              <a:spLocks/>
            </p:cNvSpPr>
            <p:nvPr/>
          </p:nvSpPr>
          <p:spPr bwMode="auto">
            <a:xfrm>
              <a:off x="1200" y="2112"/>
              <a:ext cx="3789" cy="624"/>
            </a:xfrm>
            <a:custGeom>
              <a:avLst/>
              <a:gdLst/>
              <a:ahLst/>
              <a:cxnLst>
                <a:cxn ang="0">
                  <a:pos x="0" y="624"/>
                </a:cxn>
                <a:cxn ang="0">
                  <a:pos x="3788" y="0"/>
                </a:cxn>
                <a:cxn ang="0">
                  <a:pos x="3342" y="466"/>
                </a:cxn>
              </a:cxnLst>
              <a:rect l="0" t="0" r="r" b="b"/>
              <a:pathLst>
                <a:path w="3788" h="624">
                  <a:moveTo>
                    <a:pt x="0" y="624"/>
                  </a:moveTo>
                  <a:lnTo>
                    <a:pt x="3788" y="0"/>
                  </a:lnTo>
                  <a:lnTo>
                    <a:pt x="3342" y="466"/>
                  </a:lnTo>
                </a:path>
              </a:pathLst>
            </a:custGeom>
            <a:noFill/>
            <a:ln w="38100">
              <a:solidFill>
                <a:srgbClr val="000066"/>
              </a:solidFill>
              <a:prstDash val="sysDot"/>
              <a:round/>
              <a:headEnd type="stealth" w="med" len="med"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s-ES_tradnl">
                <a:solidFill>
                  <a:prstClr val="black"/>
                </a:solidFill>
                <a:latin typeface="Times New Roman"/>
              </a:endParaRPr>
            </a:p>
          </p:txBody>
        </p:sp>
        <p:sp>
          <p:nvSpPr>
            <p:cNvPr id="1076254" name="Text Box 1054"/>
            <p:cNvSpPr txBox="1">
              <a:spLocks noChangeArrowheads="1"/>
            </p:cNvSpPr>
            <p:nvPr/>
          </p:nvSpPr>
          <p:spPr bwMode="auto">
            <a:xfrm>
              <a:off x="1561" y="2600"/>
              <a:ext cx="417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30" tIns="45715" rIns="91430" bIns="45715">
              <a:prstTxWarp prst="textNoShape">
                <a:avLst/>
              </a:prstTxWarp>
              <a:spAutoFit/>
            </a:bodyPr>
            <a:lstStyle/>
            <a:p>
              <a:pPr defTabSz="449263"/>
              <a:r>
                <a:rPr lang="en-US" altLang="ko-KR" sz="1000" b="1">
                  <a:solidFill>
                    <a:srgbClr val="000066"/>
                  </a:solidFill>
                  <a:latin typeface="Arial" pitchFamily="-111" charset="0"/>
                  <a:ea typeface="MS PGothic" pitchFamily="34" charset="-128"/>
                  <a:cs typeface="Arial Unicode MS" pitchFamily="-111" charset="0"/>
                </a:rPr>
                <a:t>Menos</a:t>
              </a:r>
              <a:br>
                <a:rPr lang="en-US" altLang="ko-KR" sz="1000" b="1">
                  <a:solidFill>
                    <a:srgbClr val="000066"/>
                  </a:solidFill>
                  <a:latin typeface="Arial" pitchFamily="-111" charset="0"/>
                  <a:ea typeface="MS PGothic" pitchFamily="34" charset="-128"/>
                  <a:cs typeface="Arial Unicode MS" pitchFamily="-111" charset="0"/>
                </a:rPr>
              </a:br>
              <a:r>
                <a:rPr lang="en-US" altLang="ko-KR" sz="1000" b="1">
                  <a:solidFill>
                    <a:srgbClr val="000066"/>
                  </a:solidFill>
                  <a:latin typeface="Arial" pitchFamily="-111" charset="0"/>
                  <a:ea typeface="MS PGothic" pitchFamily="34" charset="-128"/>
                  <a:cs typeface="Arial Unicode MS" pitchFamily="-111" charset="0"/>
                </a:rPr>
                <a:t>insulina</a:t>
              </a:r>
            </a:p>
          </p:txBody>
        </p:sp>
        <p:sp>
          <p:nvSpPr>
            <p:cNvPr id="1076255" name="Text Box 1055"/>
            <p:cNvSpPr txBox="1">
              <a:spLocks noChangeArrowheads="1"/>
            </p:cNvSpPr>
            <p:nvPr/>
          </p:nvSpPr>
          <p:spPr bwMode="auto">
            <a:xfrm>
              <a:off x="4868" y="2329"/>
              <a:ext cx="56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30" tIns="45715" rIns="91430" bIns="45715">
              <a:prstTxWarp prst="textNoShape">
                <a:avLst/>
              </a:prstTxWarp>
              <a:spAutoFit/>
            </a:bodyPr>
            <a:lstStyle/>
            <a:p>
              <a:pPr defTabSz="449263"/>
              <a:r>
                <a:rPr lang="en-US" altLang="ko-KR" sz="1000" b="1">
                  <a:solidFill>
                    <a:srgbClr val="000066"/>
                  </a:solidFill>
                  <a:latin typeface="Arial" pitchFamily="-111" charset="0"/>
                  <a:ea typeface="MS PGothic" pitchFamily="34" charset="-128"/>
                  <a:cs typeface="Arial Unicode MS" pitchFamily="-111" charset="0"/>
                </a:rPr>
                <a:t>Menos</a:t>
              </a:r>
              <a:br>
                <a:rPr lang="en-US" altLang="ko-KR" sz="1000" b="1">
                  <a:solidFill>
                    <a:srgbClr val="000066"/>
                  </a:solidFill>
                  <a:latin typeface="Arial" pitchFamily="-111" charset="0"/>
                  <a:ea typeface="MS PGothic" pitchFamily="34" charset="-128"/>
                  <a:cs typeface="Arial Unicode MS" pitchFamily="-111" charset="0"/>
                </a:rPr>
              </a:br>
              <a:r>
                <a:rPr lang="en-US" altLang="ko-KR" sz="1000" b="1">
                  <a:solidFill>
                    <a:srgbClr val="000066"/>
                  </a:solidFill>
                  <a:latin typeface="Arial" pitchFamily="-111" charset="0"/>
                  <a:ea typeface="MS PGothic" pitchFamily="34" charset="-128"/>
                  <a:cs typeface="Arial Unicode MS" pitchFamily="-111" charset="0"/>
                </a:rPr>
                <a:t>insulina</a:t>
              </a:r>
            </a:p>
          </p:txBody>
        </p:sp>
      </p:grpSp>
      <p:grpSp>
        <p:nvGrpSpPr>
          <p:cNvPr id="7" name="Group 1056"/>
          <p:cNvGrpSpPr>
            <a:grpSpLocks/>
          </p:cNvGrpSpPr>
          <p:nvPr/>
        </p:nvGrpSpPr>
        <p:grpSpPr bwMode="auto">
          <a:xfrm>
            <a:off x="5535613" y="1632378"/>
            <a:ext cx="1690687" cy="1917700"/>
            <a:chOff x="3525" y="1156"/>
            <a:chExt cx="929" cy="1208"/>
          </a:xfrm>
        </p:grpSpPr>
        <p:grpSp>
          <p:nvGrpSpPr>
            <p:cNvPr id="8" name="Group 1057"/>
            <p:cNvGrpSpPr>
              <a:grpSpLocks/>
            </p:cNvGrpSpPr>
            <p:nvPr/>
          </p:nvGrpSpPr>
          <p:grpSpPr bwMode="auto">
            <a:xfrm>
              <a:off x="3525" y="1257"/>
              <a:ext cx="813" cy="1107"/>
              <a:chOff x="3525" y="1307"/>
              <a:chExt cx="813" cy="1107"/>
            </a:xfrm>
          </p:grpSpPr>
          <p:sp>
            <p:nvSpPr>
              <p:cNvPr id="1076258" name="Text Box 1058"/>
              <p:cNvSpPr txBox="1">
                <a:spLocks noChangeArrowheads="1"/>
              </p:cNvSpPr>
              <p:nvPr/>
            </p:nvSpPr>
            <p:spPr bwMode="auto">
              <a:xfrm>
                <a:off x="3525" y="1908"/>
                <a:ext cx="643" cy="5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1430" tIns="45715" rIns="91430" bIns="45715">
                <a:prstTxWarp prst="textNoShape">
                  <a:avLst/>
                </a:prstTxWarp>
                <a:spAutoFit/>
              </a:bodyPr>
              <a:lstStyle/>
              <a:p>
                <a:pPr defTabSz="449263">
                  <a:lnSpc>
                    <a:spcPts val="1400"/>
                  </a:lnSpc>
                </a:pPr>
                <a:r>
                  <a:rPr lang="en-US" altLang="ko-KR" sz="1400" b="1">
                    <a:solidFill>
                      <a:srgbClr val="000066"/>
                    </a:solidFill>
                    <a:latin typeface="Arial" pitchFamily="-111" charset="0"/>
                    <a:ea typeface="MS PGothic" pitchFamily="34" charset="-128"/>
                    <a:cs typeface="Arial Unicode MS" pitchFamily="-111" charset="0"/>
                  </a:rPr>
                  <a:t>célula alfa</a:t>
                </a:r>
              </a:p>
              <a:p>
                <a:pPr defTabSz="449263">
                  <a:lnSpc>
                    <a:spcPts val="1400"/>
                  </a:lnSpc>
                </a:pPr>
                <a:r>
                  <a:rPr lang="en-US" altLang="ko-KR" sz="1400">
                    <a:solidFill>
                      <a:srgbClr val="000066"/>
                    </a:solidFill>
                    <a:latin typeface="Arial" pitchFamily="-111" charset="0"/>
                    <a:ea typeface="MS PGothic" pitchFamily="34" charset="-128"/>
                    <a:cs typeface="Arial Unicode MS" pitchFamily="-111" charset="0"/>
                  </a:rPr>
                  <a:t>produce exceso de glucagón</a:t>
                </a:r>
              </a:p>
            </p:txBody>
          </p:sp>
          <p:sp>
            <p:nvSpPr>
              <p:cNvPr id="1076259" name="Line 1059"/>
              <p:cNvSpPr>
                <a:spLocks noChangeShapeType="1"/>
              </p:cNvSpPr>
              <p:nvPr/>
            </p:nvSpPr>
            <p:spPr bwMode="auto">
              <a:xfrm flipV="1">
                <a:off x="3857" y="1307"/>
                <a:ext cx="481" cy="616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 type="stealth" w="med" len="med"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endParaRPr lang="es-ES_tradnl">
                  <a:solidFill>
                    <a:prstClr val="black"/>
                  </a:solidFill>
                  <a:latin typeface="Times New Roman"/>
                </a:endParaRPr>
              </a:p>
            </p:txBody>
          </p:sp>
        </p:grpSp>
        <p:sp>
          <p:nvSpPr>
            <p:cNvPr id="1076260" name="Oval 1060"/>
            <p:cNvSpPr>
              <a:spLocks noChangeArrowheads="1"/>
            </p:cNvSpPr>
            <p:nvPr/>
          </p:nvSpPr>
          <p:spPr bwMode="auto">
            <a:xfrm>
              <a:off x="4237" y="1156"/>
              <a:ext cx="217" cy="217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_tradnl">
                <a:solidFill>
                  <a:prstClr val="black"/>
                </a:solidFill>
                <a:latin typeface="Times New Roman"/>
              </a:endParaRPr>
            </a:p>
          </p:txBody>
        </p:sp>
      </p:grpSp>
      <p:grpSp>
        <p:nvGrpSpPr>
          <p:cNvPr id="9" name="Group 1061"/>
          <p:cNvGrpSpPr>
            <a:grpSpLocks/>
          </p:cNvGrpSpPr>
          <p:nvPr/>
        </p:nvGrpSpPr>
        <p:grpSpPr bwMode="auto">
          <a:xfrm>
            <a:off x="7273925" y="1985963"/>
            <a:ext cx="1946275" cy="1492250"/>
            <a:chOff x="4677" y="1586"/>
            <a:chExt cx="1096" cy="940"/>
          </a:xfrm>
        </p:grpSpPr>
        <p:grpSp>
          <p:nvGrpSpPr>
            <p:cNvPr id="10" name="Group 1062"/>
            <p:cNvGrpSpPr>
              <a:grpSpLocks/>
            </p:cNvGrpSpPr>
            <p:nvPr/>
          </p:nvGrpSpPr>
          <p:grpSpPr bwMode="auto">
            <a:xfrm>
              <a:off x="4787" y="1706"/>
              <a:ext cx="986" cy="820"/>
              <a:chOff x="4787" y="1706"/>
              <a:chExt cx="986" cy="820"/>
            </a:xfrm>
          </p:grpSpPr>
          <p:sp>
            <p:nvSpPr>
              <p:cNvPr id="1076263" name="Text Box 1063"/>
              <p:cNvSpPr txBox="1">
                <a:spLocks noChangeArrowheads="1"/>
              </p:cNvSpPr>
              <p:nvPr/>
            </p:nvSpPr>
            <p:spPr bwMode="auto">
              <a:xfrm>
                <a:off x="5086" y="2020"/>
                <a:ext cx="687" cy="5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1430" tIns="45715" rIns="91430" bIns="45715">
                <a:prstTxWarp prst="textNoShape">
                  <a:avLst/>
                </a:prstTxWarp>
                <a:spAutoFit/>
              </a:bodyPr>
              <a:lstStyle/>
              <a:p>
                <a:pPr defTabSz="449263">
                  <a:lnSpc>
                    <a:spcPts val="1400"/>
                  </a:lnSpc>
                </a:pPr>
                <a:r>
                  <a:rPr lang="en-US" altLang="ko-KR" sz="1400" b="1" dirty="0" err="1">
                    <a:solidFill>
                      <a:srgbClr val="000066"/>
                    </a:solidFill>
                    <a:latin typeface="Arial" pitchFamily="-111" charset="0"/>
                    <a:ea typeface="MS PGothic" pitchFamily="34" charset="-128"/>
                    <a:cs typeface="Arial Unicode MS" pitchFamily="-111" charset="0"/>
                  </a:rPr>
                  <a:t>célula</a:t>
                </a:r>
                <a:r>
                  <a:rPr lang="en-US" altLang="ko-KR" sz="1400" b="1" dirty="0">
                    <a:solidFill>
                      <a:srgbClr val="000066"/>
                    </a:solidFill>
                    <a:latin typeface="Arial" pitchFamily="-111" charset="0"/>
                    <a:ea typeface="MS PGothic" pitchFamily="34" charset="-128"/>
                    <a:cs typeface="Arial Unicode MS" pitchFamily="-111" charset="0"/>
                  </a:rPr>
                  <a:t> beta</a:t>
                </a:r>
              </a:p>
              <a:p>
                <a:pPr defTabSz="449263">
                  <a:lnSpc>
                    <a:spcPts val="1400"/>
                  </a:lnSpc>
                </a:pPr>
                <a:r>
                  <a:rPr lang="en-US" altLang="ko-KR" sz="1400" dirty="0">
                    <a:solidFill>
                      <a:srgbClr val="000066"/>
                    </a:solidFill>
                    <a:latin typeface="Arial" pitchFamily="-111" charset="0"/>
                    <a:ea typeface="MS PGothic" pitchFamily="34" charset="-128"/>
                    <a:cs typeface="Arial Unicode MS" pitchFamily="-111" charset="0"/>
                  </a:rPr>
                  <a:t>produce </a:t>
                </a:r>
                <a:br>
                  <a:rPr lang="en-US" altLang="ko-KR" sz="1400" dirty="0">
                    <a:solidFill>
                      <a:srgbClr val="000066"/>
                    </a:solidFill>
                    <a:latin typeface="Arial" pitchFamily="-111" charset="0"/>
                    <a:ea typeface="MS PGothic" pitchFamily="34" charset="-128"/>
                    <a:cs typeface="Arial Unicode MS" pitchFamily="-111" charset="0"/>
                  </a:rPr>
                </a:br>
                <a:r>
                  <a:rPr lang="en-US" altLang="ko-KR" sz="1400" dirty="0" err="1">
                    <a:solidFill>
                      <a:srgbClr val="000066"/>
                    </a:solidFill>
                    <a:latin typeface="Arial" pitchFamily="-111" charset="0"/>
                    <a:ea typeface="MS PGothic" pitchFamily="34" charset="-128"/>
                    <a:cs typeface="Arial Unicode MS" pitchFamily="-111" charset="0"/>
                  </a:rPr>
                  <a:t>menos</a:t>
                </a:r>
                <a:r>
                  <a:rPr lang="en-US" altLang="ko-KR" sz="1400" dirty="0">
                    <a:solidFill>
                      <a:srgbClr val="000066"/>
                    </a:solidFill>
                    <a:latin typeface="Arial" pitchFamily="-111" charset="0"/>
                    <a:ea typeface="MS PGothic" pitchFamily="34" charset="-128"/>
                    <a:cs typeface="Arial Unicode MS" pitchFamily="-111" charset="0"/>
                  </a:rPr>
                  <a:t> </a:t>
                </a:r>
                <a:r>
                  <a:rPr lang="en-US" altLang="ko-KR" sz="1400" dirty="0" err="1">
                    <a:solidFill>
                      <a:srgbClr val="000066"/>
                    </a:solidFill>
                    <a:latin typeface="Arial" pitchFamily="-111" charset="0"/>
                    <a:ea typeface="MS PGothic" pitchFamily="34" charset="-128"/>
                    <a:cs typeface="Arial Unicode MS" pitchFamily="-111" charset="0"/>
                  </a:rPr>
                  <a:t>insulina</a:t>
                </a:r>
                <a:endParaRPr lang="en-US" altLang="ko-KR" sz="1400" dirty="0">
                  <a:solidFill>
                    <a:srgbClr val="000066"/>
                  </a:solidFill>
                  <a:latin typeface="Arial" pitchFamily="-111" charset="0"/>
                  <a:ea typeface="MS PGothic" pitchFamily="34" charset="-128"/>
                  <a:cs typeface="Arial Unicode MS" pitchFamily="-111" charset="0"/>
                </a:endParaRPr>
              </a:p>
            </p:txBody>
          </p:sp>
          <p:sp>
            <p:nvSpPr>
              <p:cNvPr id="1076264" name="Line 1064"/>
              <p:cNvSpPr>
                <a:spLocks noChangeShapeType="1"/>
              </p:cNvSpPr>
              <p:nvPr/>
            </p:nvSpPr>
            <p:spPr bwMode="auto">
              <a:xfrm flipH="1" flipV="1">
                <a:off x="4787" y="1706"/>
                <a:ext cx="322" cy="357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 type="stealth" w="med" len="med"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endParaRPr lang="es-ES_tradnl">
                  <a:solidFill>
                    <a:prstClr val="black"/>
                  </a:solidFill>
                  <a:latin typeface="Times New Roman"/>
                </a:endParaRPr>
              </a:p>
            </p:txBody>
          </p:sp>
        </p:grpSp>
        <p:sp>
          <p:nvSpPr>
            <p:cNvPr id="1076265" name="Oval 1065"/>
            <p:cNvSpPr>
              <a:spLocks noChangeArrowheads="1"/>
            </p:cNvSpPr>
            <p:nvPr/>
          </p:nvSpPr>
          <p:spPr bwMode="auto">
            <a:xfrm>
              <a:off x="4677" y="1586"/>
              <a:ext cx="217" cy="217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_tradnl">
                <a:solidFill>
                  <a:prstClr val="black"/>
                </a:solidFill>
                <a:latin typeface="Times New Roman"/>
              </a:endParaRPr>
            </a:p>
          </p:txBody>
        </p:sp>
      </p:grpSp>
      <p:sp>
        <p:nvSpPr>
          <p:cNvPr id="1076266" name="Text Box 1066"/>
          <p:cNvSpPr txBox="1">
            <a:spLocks noChangeArrowheads="1"/>
          </p:cNvSpPr>
          <p:nvPr/>
        </p:nvSpPr>
        <p:spPr bwMode="auto">
          <a:xfrm>
            <a:off x="93229" y="716680"/>
            <a:ext cx="5829589" cy="40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marL="457200" indent="-457200" algn="just">
              <a:spcBef>
                <a:spcPts val="450"/>
              </a:spcBef>
              <a:buClr>
                <a:srgbClr val="000066"/>
              </a:buClr>
              <a:buFont typeface="Verdana" pitchFamily="-111" charset="0"/>
              <a:buNone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en-GB" sz="2000" b="1" dirty="0">
                <a:solidFill>
                  <a:srgbClr val="000000"/>
                </a:solidFill>
                <a:sym typeface="Symbol" pitchFamily="-111" charset="2"/>
              </a:rPr>
              <a:t>F</a:t>
            </a:r>
            <a:r>
              <a:rPr lang="en-GB" sz="2000" b="1" dirty="0">
                <a:solidFill>
                  <a:srgbClr val="000000"/>
                </a:solidFill>
              </a:rPr>
              <a:t>isiopatología de la Diabetes Mellitus tipo 2</a:t>
            </a:r>
          </a:p>
        </p:txBody>
      </p:sp>
      <p:sp>
        <p:nvSpPr>
          <p:cNvPr id="1076268" name="Line 1068"/>
          <p:cNvSpPr>
            <a:spLocks noChangeShapeType="1"/>
          </p:cNvSpPr>
          <p:nvPr/>
        </p:nvSpPr>
        <p:spPr bwMode="auto">
          <a:xfrm>
            <a:off x="4114800" y="3110340"/>
            <a:ext cx="0" cy="1524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s-ES_tradnl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45" name="CuadroTexto 44"/>
          <p:cNvSpPr txBox="1"/>
          <p:nvPr/>
        </p:nvSpPr>
        <p:spPr>
          <a:xfrm>
            <a:off x="63500" y="31230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>
              <a:solidFill>
                <a:prstClr val="black"/>
              </a:solidFill>
              <a:latin typeface="Times New Roman"/>
            </a:endParaRPr>
          </a:p>
        </p:txBody>
      </p:sp>
      <p:cxnSp>
        <p:nvCxnSpPr>
          <p:cNvPr id="52" name="AutoShape 1029"/>
          <p:cNvCxnSpPr>
            <a:cxnSpLocks noChangeShapeType="1"/>
          </p:cNvCxnSpPr>
          <p:nvPr/>
        </p:nvCxnSpPr>
        <p:spPr bwMode="auto">
          <a:xfrm>
            <a:off x="1903396" y="5093022"/>
            <a:ext cx="990600" cy="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6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6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6227" grpId="0" animBg="1" autoUpdateAnimBg="0"/>
      <p:bldP spid="1076228" grpId="0" autoUpdateAnimBg="0"/>
      <p:bldP spid="1076231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/>
          <p:cNvGrpSpPr/>
          <p:nvPr/>
        </p:nvGrpSpPr>
        <p:grpSpPr>
          <a:xfrm>
            <a:off x="1157397" y="703441"/>
            <a:ext cx="6378669" cy="2123659"/>
            <a:chOff x="1157397" y="802073"/>
            <a:chExt cx="6378669" cy="2123659"/>
          </a:xfrm>
        </p:grpSpPr>
        <p:sp>
          <p:nvSpPr>
            <p:cNvPr id="5" name="CuadroTexto 4"/>
            <p:cNvSpPr txBox="1"/>
            <p:nvPr/>
          </p:nvSpPr>
          <p:spPr>
            <a:xfrm>
              <a:off x="2016527" y="802073"/>
              <a:ext cx="47765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 smtClean="0">
                  <a:solidFill>
                    <a:srgbClr val="FF0000"/>
                  </a:solidFill>
                </a:rPr>
                <a:t>TERAPIAS ACTUALES CONTRA LA DMT2</a:t>
              </a:r>
              <a:endParaRPr lang="es-ES" b="1" dirty="0">
                <a:solidFill>
                  <a:srgbClr val="FF0000"/>
                </a:solidFill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1157397" y="1171405"/>
              <a:ext cx="6378669" cy="1754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charset="2"/>
                <a:buChar char="Ø"/>
              </a:pPr>
              <a:r>
                <a:rPr lang="es-ES" b="1" dirty="0" smtClean="0"/>
                <a:t>Elevar los niveles de insulina:</a:t>
              </a:r>
            </a:p>
            <a:p>
              <a:pPr marL="1200150" lvl="2" indent="-285750">
                <a:buFont typeface="Arial"/>
                <a:buChar char="•"/>
              </a:pPr>
              <a:r>
                <a:rPr lang="es-ES" b="1" dirty="0" smtClean="0"/>
                <a:t>Administración directa de insulina</a:t>
              </a:r>
            </a:p>
            <a:p>
              <a:pPr marL="1200150" lvl="2" indent="-285750">
                <a:buFont typeface="Arial"/>
                <a:buChar char="•"/>
              </a:pPr>
              <a:r>
                <a:rPr lang="es-ES" b="1" dirty="0" smtClean="0"/>
                <a:t>Agentes orales que favorecen la secreción</a:t>
              </a:r>
            </a:p>
            <a:p>
              <a:pPr marL="285750" indent="-285750">
                <a:buFont typeface="Wingdings" charset="2"/>
                <a:buChar char="Ø"/>
              </a:pPr>
              <a:r>
                <a:rPr lang="es-ES" b="1" dirty="0" smtClean="0"/>
                <a:t>Mejorar la sensibilidad de los tejidos por la insulina</a:t>
              </a:r>
            </a:p>
            <a:p>
              <a:pPr marL="285750" indent="-285750">
                <a:buFont typeface="Wingdings" charset="2"/>
                <a:buChar char="Ø"/>
              </a:pPr>
              <a:r>
                <a:rPr lang="es-ES" b="1" dirty="0" smtClean="0"/>
                <a:t>Reducir la absorción de carbohidratos en el tracto intestinal</a:t>
              </a:r>
            </a:p>
            <a:p>
              <a:pPr marL="285750" indent="-285750">
                <a:buFont typeface="Wingdings" charset="2"/>
                <a:buChar char="Ø"/>
              </a:pPr>
              <a:r>
                <a:rPr lang="es-ES" b="1" dirty="0" smtClean="0"/>
                <a:t> Reducción la liberación de glucosa hepática</a:t>
              </a:r>
            </a:p>
          </p:txBody>
        </p:sp>
      </p:grpSp>
      <p:grpSp>
        <p:nvGrpSpPr>
          <p:cNvPr id="9" name="Agrupar 8"/>
          <p:cNvGrpSpPr/>
          <p:nvPr/>
        </p:nvGrpSpPr>
        <p:grpSpPr>
          <a:xfrm>
            <a:off x="1314449" y="3016116"/>
            <a:ext cx="6540187" cy="3600550"/>
            <a:chOff x="833923" y="1770420"/>
            <a:chExt cx="6979260" cy="4968233"/>
          </a:xfrm>
        </p:grpSpPr>
        <p:sp>
          <p:nvSpPr>
            <p:cNvPr id="10" name="Rectangle 1026"/>
            <p:cNvSpPr>
              <a:spLocks noChangeArrowheads="1"/>
            </p:cNvSpPr>
            <p:nvPr/>
          </p:nvSpPr>
          <p:spPr bwMode="auto">
            <a:xfrm>
              <a:off x="3750261" y="3662517"/>
              <a:ext cx="1697837" cy="468041"/>
            </a:xfrm>
            <a:prstGeom prst="rect">
              <a:avLst/>
            </a:prstGeom>
            <a:solidFill>
              <a:srgbClr val="DCFFB9"/>
            </a:solidFill>
            <a:ln w="28575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square" lIns="92075" tIns="46038" rIns="92075" bIns="46038">
              <a:prstTxWarp prst="textNoShape">
                <a:avLst/>
              </a:prstTxWarp>
              <a:spAutoFit/>
            </a:bodyPr>
            <a:lstStyle/>
            <a:p>
              <a:pPr algn="ctr" defTabSz="762000"/>
              <a:r>
                <a:rPr lang="ca-ES" sz="1600" b="1" dirty="0" err="1">
                  <a:solidFill>
                    <a:srgbClr val="000066"/>
                  </a:solidFill>
                  <a:latin typeface="Arial" pitchFamily="26" charset="0"/>
                </a:rPr>
                <a:t>Hiperglucemia</a:t>
              </a:r>
              <a:endParaRPr lang="ca-ES" sz="1600" b="1" dirty="0">
                <a:solidFill>
                  <a:srgbClr val="000066"/>
                </a:solidFill>
                <a:latin typeface="Arial" pitchFamily="26" charset="0"/>
              </a:endParaRPr>
            </a:p>
          </p:txBody>
        </p:sp>
        <p:sp>
          <p:nvSpPr>
            <p:cNvPr id="11" name="Rectangle 1027"/>
            <p:cNvSpPr>
              <a:spLocks noChangeArrowheads="1"/>
            </p:cNvSpPr>
            <p:nvPr/>
          </p:nvSpPr>
          <p:spPr bwMode="auto">
            <a:xfrm>
              <a:off x="3750261" y="1770420"/>
              <a:ext cx="1848263" cy="339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 defTabSz="762000"/>
              <a:r>
                <a:rPr lang="ca-ES" sz="1600" b="1" dirty="0" err="1">
                  <a:solidFill>
                    <a:srgbClr val="FF0000"/>
                  </a:solidFill>
                  <a:latin typeface="Arial" pitchFamily="26" charset="0"/>
                </a:rPr>
                <a:t>Absorción</a:t>
              </a:r>
              <a:r>
                <a:rPr lang="ca-ES" sz="1600" b="1" dirty="0">
                  <a:solidFill>
                    <a:srgbClr val="FF0000"/>
                  </a:solidFill>
                  <a:latin typeface="Arial" pitchFamily="26" charset="0"/>
                </a:rPr>
                <a:t> de HC</a:t>
              </a:r>
            </a:p>
          </p:txBody>
        </p:sp>
        <p:sp>
          <p:nvSpPr>
            <p:cNvPr id="12" name="AutoShape 1028"/>
            <p:cNvSpPr>
              <a:spLocks noChangeArrowheads="1"/>
            </p:cNvSpPr>
            <p:nvPr/>
          </p:nvSpPr>
          <p:spPr bwMode="auto">
            <a:xfrm rot="5405537">
              <a:off x="4044156" y="2749110"/>
              <a:ext cx="1260474" cy="228601"/>
            </a:xfrm>
            <a:prstGeom prst="notchedRightArrow">
              <a:avLst>
                <a:gd name="adj1" fmla="val 50000"/>
                <a:gd name="adj2" fmla="val 137847"/>
              </a:avLst>
            </a:prstGeom>
            <a:solidFill>
              <a:srgbClr val="DCFFB9"/>
            </a:solidFill>
            <a:ln w="9525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_tradnl" sz="1600"/>
            </a:p>
          </p:txBody>
        </p:sp>
        <p:sp>
          <p:nvSpPr>
            <p:cNvPr id="14" name="AutoShape 1030"/>
            <p:cNvSpPr>
              <a:spLocks noChangeArrowheads="1"/>
            </p:cNvSpPr>
            <p:nvPr/>
          </p:nvSpPr>
          <p:spPr bwMode="auto">
            <a:xfrm flipH="1">
              <a:off x="5721350" y="3732904"/>
              <a:ext cx="1054100" cy="215900"/>
            </a:xfrm>
            <a:prstGeom prst="notchedRightArrow">
              <a:avLst>
                <a:gd name="adj1" fmla="val 50000"/>
                <a:gd name="adj2" fmla="val 122059"/>
              </a:avLst>
            </a:prstGeom>
            <a:solidFill>
              <a:srgbClr val="DCFFB9"/>
            </a:solidFill>
            <a:ln w="12700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_tradnl" sz="1600"/>
            </a:p>
          </p:txBody>
        </p:sp>
        <p:sp>
          <p:nvSpPr>
            <p:cNvPr id="15" name="AutoShape 1031"/>
            <p:cNvSpPr>
              <a:spLocks noChangeArrowheads="1"/>
            </p:cNvSpPr>
            <p:nvPr/>
          </p:nvSpPr>
          <p:spPr bwMode="auto">
            <a:xfrm>
              <a:off x="2587625" y="3718056"/>
              <a:ext cx="1054100" cy="215900"/>
            </a:xfrm>
            <a:prstGeom prst="notchedRightArrow">
              <a:avLst>
                <a:gd name="adj1" fmla="val 50000"/>
                <a:gd name="adj2" fmla="val 122059"/>
              </a:avLst>
            </a:prstGeom>
            <a:solidFill>
              <a:srgbClr val="DCFFB9"/>
            </a:solidFill>
            <a:ln w="12700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_tradnl" sz="1600"/>
            </a:p>
          </p:txBody>
        </p:sp>
        <p:sp>
          <p:nvSpPr>
            <p:cNvPr id="16" name="Text Box 1032"/>
            <p:cNvSpPr txBox="1">
              <a:spLocks noChangeArrowheads="1"/>
            </p:cNvSpPr>
            <p:nvPr/>
          </p:nvSpPr>
          <p:spPr bwMode="auto">
            <a:xfrm>
              <a:off x="833923" y="2947657"/>
              <a:ext cx="1471395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s-ES_tradnl" sz="1600" b="1" dirty="0">
                  <a:solidFill>
                    <a:srgbClr val="000090"/>
                  </a:solidFill>
                  <a:latin typeface="Arial" pitchFamily="26" charset="0"/>
                </a:rPr>
                <a:t>Aumento producción hepática</a:t>
              </a:r>
            </a:p>
            <a:p>
              <a:pPr eaLnBrk="1" hangingPunct="1"/>
              <a:r>
                <a:rPr lang="es-ES_tradnl" sz="1600" b="1" dirty="0">
                  <a:solidFill>
                    <a:srgbClr val="000090"/>
                  </a:solidFill>
                  <a:latin typeface="Arial" pitchFamily="26" charset="0"/>
                </a:rPr>
                <a:t>de glucosa</a:t>
              </a:r>
              <a:endParaRPr lang="es-ES" sz="1600" b="1" dirty="0">
                <a:solidFill>
                  <a:srgbClr val="000090"/>
                </a:solidFill>
                <a:latin typeface="Arial" pitchFamily="26" charset="0"/>
              </a:endParaRPr>
            </a:p>
          </p:txBody>
        </p:sp>
        <p:sp>
          <p:nvSpPr>
            <p:cNvPr id="17" name="Text Box 1033"/>
            <p:cNvSpPr txBox="1">
              <a:spLocks noChangeArrowheads="1"/>
            </p:cNvSpPr>
            <p:nvPr/>
          </p:nvSpPr>
          <p:spPr bwMode="auto">
            <a:xfrm>
              <a:off x="3910584" y="5285861"/>
              <a:ext cx="1728788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s-ES_tradnl" sz="1600" b="1" dirty="0">
                  <a:solidFill>
                    <a:srgbClr val="008000"/>
                  </a:solidFill>
                  <a:latin typeface="Arial" pitchFamily="26" charset="0"/>
                </a:rPr>
                <a:t>Secreción inapropiada</a:t>
              </a:r>
            </a:p>
            <a:p>
              <a:pPr algn="ctr" eaLnBrk="1" hangingPunct="1"/>
              <a:r>
                <a:rPr lang="es-ES_tradnl" sz="1600" b="1" dirty="0">
                  <a:solidFill>
                    <a:srgbClr val="008000"/>
                  </a:solidFill>
                  <a:latin typeface="Arial" pitchFamily="26" charset="0"/>
                </a:rPr>
                <a:t>de insulina</a:t>
              </a:r>
              <a:endParaRPr lang="es-ES" sz="1600" b="1" dirty="0">
                <a:solidFill>
                  <a:srgbClr val="008000"/>
                </a:solidFill>
                <a:latin typeface="Arial" pitchFamily="26" charset="0"/>
              </a:endParaRPr>
            </a:p>
          </p:txBody>
        </p:sp>
        <p:sp>
          <p:nvSpPr>
            <p:cNvPr id="18" name="AutoShape 1034"/>
            <p:cNvSpPr>
              <a:spLocks noChangeArrowheads="1"/>
            </p:cNvSpPr>
            <p:nvPr/>
          </p:nvSpPr>
          <p:spPr bwMode="auto">
            <a:xfrm rot="5400000" flipH="1">
              <a:off x="4139978" y="4681143"/>
              <a:ext cx="1054099" cy="215899"/>
            </a:xfrm>
            <a:prstGeom prst="notchedRightArrow">
              <a:avLst>
                <a:gd name="adj1" fmla="val 50000"/>
                <a:gd name="adj2" fmla="val 122059"/>
              </a:avLst>
            </a:prstGeom>
            <a:solidFill>
              <a:srgbClr val="DCFFB9"/>
            </a:solidFill>
            <a:ln w="12700">
              <a:solidFill>
                <a:srgbClr val="333333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_tradnl" sz="1600"/>
            </a:p>
          </p:txBody>
        </p:sp>
        <p:sp>
          <p:nvSpPr>
            <p:cNvPr id="19" name="Oval 1040"/>
            <p:cNvSpPr>
              <a:spLocks noChangeArrowheads="1"/>
            </p:cNvSpPr>
            <p:nvPr/>
          </p:nvSpPr>
          <p:spPr bwMode="auto">
            <a:xfrm>
              <a:off x="5527183" y="5353259"/>
              <a:ext cx="2286000" cy="1385394"/>
            </a:xfrm>
            <a:prstGeom prst="ellips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_tradnl" sz="1600">
                <a:solidFill>
                  <a:srgbClr val="008000"/>
                </a:solidFill>
              </a:endParaRPr>
            </a:p>
          </p:txBody>
        </p:sp>
        <p:grpSp>
          <p:nvGrpSpPr>
            <p:cNvPr id="20" name="Group 1052"/>
            <p:cNvGrpSpPr>
              <a:grpSpLocks/>
            </p:cNvGrpSpPr>
            <p:nvPr/>
          </p:nvGrpSpPr>
          <p:grpSpPr bwMode="auto">
            <a:xfrm>
              <a:off x="1062037" y="2369600"/>
              <a:ext cx="6411912" cy="3643375"/>
              <a:chOff x="657" y="1545"/>
              <a:chExt cx="4039" cy="2295"/>
            </a:xfrm>
          </p:grpSpPr>
          <p:sp>
            <p:nvSpPr>
              <p:cNvPr id="25" name="Text Box 1036"/>
              <p:cNvSpPr txBox="1">
                <a:spLocks noChangeArrowheads="1"/>
              </p:cNvSpPr>
              <p:nvPr/>
            </p:nvSpPr>
            <p:spPr bwMode="auto">
              <a:xfrm>
                <a:off x="816" y="2905"/>
                <a:ext cx="860" cy="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s-ES_tradnl" sz="1600" b="1" dirty="0" err="1">
                    <a:solidFill>
                      <a:srgbClr val="000090"/>
                    </a:solidFill>
                    <a:latin typeface="Arial" pitchFamily="26" charset="0"/>
                  </a:rPr>
                  <a:t>Metformina</a:t>
                </a:r>
                <a:endParaRPr lang="es-ES_tradnl" sz="1600" b="1" dirty="0">
                  <a:solidFill>
                    <a:srgbClr val="000090"/>
                  </a:solidFill>
                  <a:latin typeface="Arial" pitchFamily="26" charset="0"/>
                </a:endParaRPr>
              </a:p>
              <a:p>
                <a:pPr eaLnBrk="1" hangingPunct="1"/>
                <a:r>
                  <a:rPr lang="es-ES_tradnl" sz="1600" b="1" dirty="0" err="1">
                    <a:solidFill>
                      <a:srgbClr val="000090"/>
                    </a:solidFill>
                    <a:latin typeface="Arial" pitchFamily="26" charset="0"/>
                  </a:rPr>
                  <a:t>Glitazonas</a:t>
                </a:r>
                <a:endParaRPr lang="es-ES_tradnl" sz="1600" b="1" dirty="0">
                  <a:solidFill>
                    <a:srgbClr val="000090"/>
                  </a:solidFill>
                  <a:latin typeface="Arial" pitchFamily="26" charset="0"/>
                </a:endParaRPr>
              </a:p>
              <a:p>
                <a:pPr eaLnBrk="1" hangingPunct="1"/>
                <a:r>
                  <a:rPr lang="es-ES" sz="1600" b="1" dirty="0" err="1" smtClean="0">
                    <a:solidFill>
                      <a:srgbClr val="000090"/>
                    </a:solidFill>
                    <a:latin typeface="Arial" pitchFamily="26" charset="0"/>
                  </a:rPr>
                  <a:t>Biguanidina</a:t>
                </a:r>
                <a:endParaRPr lang="es-ES" sz="1600" b="1" dirty="0">
                  <a:solidFill>
                    <a:srgbClr val="000090"/>
                  </a:solidFill>
                  <a:latin typeface="Arial" pitchFamily="26" charset="0"/>
                </a:endParaRPr>
              </a:p>
            </p:txBody>
          </p:sp>
          <p:sp>
            <p:nvSpPr>
              <p:cNvPr id="26" name="Oval 1039"/>
              <p:cNvSpPr>
                <a:spLocks noChangeArrowheads="1"/>
              </p:cNvSpPr>
              <p:nvPr/>
            </p:nvSpPr>
            <p:spPr bwMode="auto">
              <a:xfrm>
                <a:off x="657" y="2845"/>
                <a:ext cx="1152" cy="995"/>
              </a:xfrm>
              <a:prstGeom prst="ellipse">
                <a:avLst/>
              </a:prstGeom>
              <a:noFill/>
              <a:ln w="28575">
                <a:solidFill>
                  <a:srgbClr val="00009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s-ES_tradnl" sz="1600">
                  <a:solidFill>
                    <a:srgbClr val="000090"/>
                  </a:solidFill>
                </a:endParaRPr>
              </a:p>
            </p:txBody>
          </p:sp>
          <p:sp>
            <p:nvSpPr>
              <p:cNvPr id="27" name="Text Box 1037"/>
              <p:cNvSpPr txBox="1">
                <a:spLocks noChangeArrowheads="1"/>
              </p:cNvSpPr>
              <p:nvPr/>
            </p:nvSpPr>
            <p:spPr bwMode="auto">
              <a:xfrm>
                <a:off x="3638" y="1613"/>
                <a:ext cx="1058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s-ES_tradnl" sz="1600" b="1" dirty="0" err="1">
                    <a:solidFill>
                      <a:srgbClr val="660066"/>
                    </a:solidFill>
                    <a:latin typeface="Arial" pitchFamily="26" charset="0"/>
                  </a:rPr>
                  <a:t>Glitazonas</a:t>
                </a:r>
                <a:r>
                  <a:rPr lang="es-ES_tradnl" sz="1600" b="1" dirty="0">
                    <a:solidFill>
                      <a:srgbClr val="660066"/>
                    </a:solidFill>
                    <a:latin typeface="Arial" pitchFamily="26" charset="0"/>
                  </a:rPr>
                  <a:t> </a:t>
                </a:r>
                <a:r>
                  <a:rPr lang="es-ES_tradnl" sz="1600" b="1" dirty="0" err="1">
                    <a:solidFill>
                      <a:srgbClr val="660066"/>
                    </a:solidFill>
                    <a:latin typeface="Arial" pitchFamily="26" charset="0"/>
                  </a:rPr>
                  <a:t>Metformina</a:t>
                </a:r>
                <a:endParaRPr lang="es-ES" sz="1600" b="1" dirty="0">
                  <a:solidFill>
                    <a:srgbClr val="660066"/>
                  </a:solidFill>
                  <a:latin typeface="Arial" pitchFamily="26" charset="0"/>
                </a:endParaRPr>
              </a:p>
            </p:txBody>
          </p:sp>
          <p:sp>
            <p:nvSpPr>
              <p:cNvPr id="28" name="Oval 1041"/>
              <p:cNvSpPr>
                <a:spLocks noChangeArrowheads="1"/>
              </p:cNvSpPr>
              <p:nvPr/>
            </p:nvSpPr>
            <p:spPr bwMode="auto">
              <a:xfrm>
                <a:off x="3416" y="1545"/>
                <a:ext cx="1266" cy="637"/>
              </a:xfrm>
              <a:prstGeom prst="ellipse">
                <a:avLst/>
              </a:prstGeom>
              <a:noFill/>
              <a:ln w="28575">
                <a:solidFill>
                  <a:srgbClr val="66006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s-ES_tradnl" sz="1600"/>
              </a:p>
            </p:txBody>
          </p:sp>
        </p:grpSp>
        <p:grpSp>
          <p:nvGrpSpPr>
            <p:cNvPr id="21" name="Group 1050"/>
            <p:cNvGrpSpPr>
              <a:grpSpLocks/>
            </p:cNvGrpSpPr>
            <p:nvPr/>
          </p:nvGrpSpPr>
          <p:grpSpPr bwMode="auto">
            <a:xfrm>
              <a:off x="1297473" y="2107692"/>
              <a:ext cx="2743200" cy="838200"/>
              <a:chOff x="624" y="1428"/>
              <a:chExt cx="1728" cy="528"/>
            </a:xfrm>
          </p:grpSpPr>
          <p:sp>
            <p:nvSpPr>
              <p:cNvPr id="23" name="Text Box 1035"/>
              <p:cNvSpPr txBox="1">
                <a:spLocks noChangeArrowheads="1"/>
              </p:cNvSpPr>
              <p:nvPr/>
            </p:nvSpPr>
            <p:spPr bwMode="auto">
              <a:xfrm>
                <a:off x="768" y="1517"/>
                <a:ext cx="1536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s-ES_tradnl" sz="1600" b="1" dirty="0" err="1">
                    <a:solidFill>
                      <a:srgbClr val="FF0000"/>
                    </a:solidFill>
                    <a:latin typeface="Arial" pitchFamily="26" charset="0"/>
                  </a:rPr>
                  <a:t>Inh</a:t>
                </a:r>
                <a:r>
                  <a:rPr lang="es-ES_tradnl" sz="1600" b="1" dirty="0">
                    <a:solidFill>
                      <a:srgbClr val="FF0000"/>
                    </a:solidFill>
                    <a:latin typeface="Arial" pitchFamily="26" charset="0"/>
                  </a:rPr>
                  <a:t>. </a:t>
                </a:r>
                <a:r>
                  <a:rPr lang="es-ES_tradnl" sz="1600" b="1" dirty="0">
                    <a:solidFill>
                      <a:srgbClr val="FF0000"/>
                    </a:solidFill>
                    <a:latin typeface="Arial" pitchFamily="26" charset="0"/>
                    <a:sym typeface="Symbol" pitchFamily="26" charset="2"/>
                  </a:rPr>
                  <a:t></a:t>
                </a:r>
                <a:r>
                  <a:rPr lang="es-ES" sz="1600" b="1" dirty="0">
                    <a:solidFill>
                      <a:srgbClr val="FF0000"/>
                    </a:solidFill>
                    <a:latin typeface="Arial" pitchFamily="26" charset="0"/>
                    <a:sym typeface="Times New Roman Special G2" pitchFamily="18" charset="2"/>
                  </a:rPr>
                  <a:t>-</a:t>
                </a:r>
                <a:r>
                  <a:rPr lang="es-ES_tradnl" sz="1600" b="1" dirty="0" err="1">
                    <a:solidFill>
                      <a:srgbClr val="FF0000"/>
                    </a:solidFill>
                    <a:latin typeface="Arial" pitchFamily="26" charset="0"/>
                  </a:rPr>
                  <a:t>glucosidasas</a:t>
                </a:r>
                <a:endParaRPr lang="es-ES" sz="1600" b="1" dirty="0">
                  <a:solidFill>
                    <a:srgbClr val="FF0000"/>
                  </a:solidFill>
                  <a:latin typeface="Arial" pitchFamily="26" charset="0"/>
                </a:endParaRPr>
              </a:p>
            </p:txBody>
          </p:sp>
          <p:sp>
            <p:nvSpPr>
              <p:cNvPr id="24" name="Oval 1042"/>
              <p:cNvSpPr>
                <a:spLocks noChangeArrowheads="1"/>
              </p:cNvSpPr>
              <p:nvPr/>
            </p:nvSpPr>
            <p:spPr bwMode="auto">
              <a:xfrm>
                <a:off x="624" y="1428"/>
                <a:ext cx="1728" cy="52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s-ES_tradnl" sz="1600"/>
              </a:p>
            </p:txBody>
          </p:sp>
        </p:grpSp>
        <p:sp>
          <p:nvSpPr>
            <p:cNvPr id="22" name="Rectángulo 21"/>
            <p:cNvSpPr/>
            <p:nvPr/>
          </p:nvSpPr>
          <p:spPr>
            <a:xfrm>
              <a:off x="5783740" y="5402263"/>
              <a:ext cx="1646868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b="1" dirty="0" err="1">
                  <a:solidFill>
                    <a:srgbClr val="008000"/>
                  </a:solidFill>
                  <a:latin typeface="Arial" pitchFamily="26" charset="0"/>
                </a:rPr>
                <a:t>Sulfonilureas</a:t>
              </a:r>
              <a:r>
                <a:rPr lang="es-ES_tradnl" b="1" dirty="0">
                  <a:solidFill>
                    <a:srgbClr val="008000"/>
                  </a:solidFill>
                  <a:latin typeface="Arial" pitchFamily="26" charset="0"/>
                </a:rPr>
                <a:t> </a:t>
              </a:r>
              <a:endParaRPr lang="es-ES_tradnl" b="1" dirty="0" smtClean="0">
                <a:solidFill>
                  <a:srgbClr val="008000"/>
                </a:solidFill>
                <a:latin typeface="Arial" pitchFamily="26" charset="0"/>
              </a:endParaRPr>
            </a:p>
            <a:p>
              <a:r>
                <a:rPr lang="es-ES" b="1" dirty="0" err="1" smtClean="0">
                  <a:solidFill>
                    <a:srgbClr val="008000"/>
                  </a:solidFill>
                  <a:latin typeface="Arial" pitchFamily="26" charset="0"/>
                </a:rPr>
                <a:t>Meglitinidas</a:t>
              </a:r>
              <a:endParaRPr lang="es-ES" b="1" dirty="0" smtClean="0">
                <a:solidFill>
                  <a:srgbClr val="008000"/>
                </a:solidFill>
                <a:latin typeface="Arial" pitchFamily="26" charset="0"/>
              </a:endParaRPr>
            </a:p>
            <a:p>
              <a:r>
                <a:rPr lang="es-ES" b="1" dirty="0" smtClean="0">
                  <a:solidFill>
                    <a:srgbClr val="008000"/>
                  </a:solidFill>
                  <a:latin typeface="Arial" pitchFamily="26" charset="0"/>
                </a:rPr>
                <a:t> </a:t>
              </a:r>
              <a:r>
                <a:rPr lang="es-ES_tradnl" b="1" dirty="0">
                  <a:solidFill>
                    <a:srgbClr val="008000"/>
                  </a:solidFill>
                  <a:latin typeface="Arial" pitchFamily="26" charset="0"/>
                </a:rPr>
                <a:t>Insulina</a:t>
              </a:r>
            </a:p>
          </p:txBody>
        </p:sp>
      </p:grpSp>
      <p:sp>
        <p:nvSpPr>
          <p:cNvPr id="30" name="CuadroTexto 29"/>
          <p:cNvSpPr txBox="1"/>
          <p:nvPr/>
        </p:nvSpPr>
        <p:spPr>
          <a:xfrm>
            <a:off x="6953207" y="4175500"/>
            <a:ext cx="20888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660066"/>
                </a:solidFill>
              </a:rPr>
              <a:t>Descenso captación </a:t>
            </a:r>
          </a:p>
          <a:p>
            <a:r>
              <a:rPr lang="es-ES" b="1" dirty="0" smtClean="0">
                <a:solidFill>
                  <a:srgbClr val="660066"/>
                </a:solidFill>
              </a:rPr>
              <a:t>Muscular glucosa</a:t>
            </a:r>
            <a:endParaRPr lang="es-ES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4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663562" y="6460780"/>
            <a:ext cx="7778692" cy="3432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0" y="899146"/>
            <a:ext cx="9156023" cy="5055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b="1" dirty="0" smtClean="0">
                <a:solidFill>
                  <a:srgbClr val="FF0000"/>
                </a:solidFill>
              </a:rPr>
              <a:t>PROBLEMAS SIN RESOLVER QUE ACTUALMENTE ESTAN EN INVESTIGACIÓN</a:t>
            </a:r>
          </a:p>
          <a:p>
            <a:pPr>
              <a:lnSpc>
                <a:spcPct val="150000"/>
              </a:lnSpc>
            </a:pPr>
            <a:r>
              <a:rPr lang="es-ES" b="1" dirty="0" smtClean="0"/>
              <a:t>				(potenciales dianas para futuras terapias)</a:t>
            </a:r>
          </a:p>
          <a:p>
            <a:pPr>
              <a:lnSpc>
                <a:spcPct val="150000"/>
              </a:lnSpc>
            </a:pPr>
            <a:endParaRPr lang="es-ES" b="1" dirty="0" smtClean="0"/>
          </a:p>
          <a:p>
            <a:pPr>
              <a:lnSpc>
                <a:spcPct val="150000"/>
              </a:lnSpc>
            </a:pPr>
            <a:r>
              <a:rPr lang="es-ES" b="1" dirty="0" smtClean="0"/>
              <a:t>1.- Sensibilidad reducida de las células </a:t>
            </a:r>
            <a:r>
              <a:rPr lang="es-ES" b="1" dirty="0" smtClean="0">
                <a:latin typeface="Symbol" charset="2"/>
                <a:cs typeface="Symbol" charset="2"/>
              </a:rPr>
              <a:t>b</a:t>
            </a:r>
            <a:r>
              <a:rPr lang="es-ES" b="1" dirty="0" smtClean="0"/>
              <a:t> por la glucosa (Sensor de glucosa)</a:t>
            </a:r>
          </a:p>
          <a:p>
            <a:pPr>
              <a:lnSpc>
                <a:spcPct val="150000"/>
              </a:lnSpc>
            </a:pPr>
            <a:r>
              <a:rPr lang="es-ES" b="1" dirty="0" smtClean="0"/>
              <a:t>2.- Pérdida de función y número de las células </a:t>
            </a:r>
            <a:r>
              <a:rPr lang="es-ES" b="1" dirty="0" smtClean="0">
                <a:latin typeface="Symbol" charset="2"/>
                <a:cs typeface="Symbol" charset="2"/>
              </a:rPr>
              <a:t>b</a:t>
            </a:r>
            <a:r>
              <a:rPr lang="es-ES" b="1" dirty="0" smtClean="0"/>
              <a:t> (progreso de la enfermedad) </a:t>
            </a:r>
          </a:p>
          <a:p>
            <a:pPr>
              <a:lnSpc>
                <a:spcPct val="150000"/>
              </a:lnSpc>
            </a:pPr>
            <a:r>
              <a:rPr lang="es-ES" b="1" dirty="0" smtClean="0"/>
              <a:t>3.- Pérdida de secreción de insulina</a:t>
            </a:r>
          </a:p>
          <a:p>
            <a:pPr>
              <a:lnSpc>
                <a:spcPct val="150000"/>
              </a:lnSpc>
            </a:pPr>
            <a:r>
              <a:rPr lang="es-ES" b="1" dirty="0" smtClean="0"/>
              <a:t>4.- Pérdida de respuesta a la insulina a las </a:t>
            </a:r>
            <a:r>
              <a:rPr lang="es-ES" b="1" dirty="0"/>
              <a:t>o</a:t>
            </a:r>
            <a:r>
              <a:rPr lang="es-ES" b="1" dirty="0" smtClean="0"/>
              <a:t>scilaciones de la concentración de glucosa</a:t>
            </a:r>
          </a:p>
          <a:p>
            <a:pPr>
              <a:lnSpc>
                <a:spcPct val="150000"/>
              </a:lnSpc>
            </a:pPr>
            <a:r>
              <a:rPr lang="es-ES" b="1" dirty="0" smtClean="0"/>
              <a:t>5.- Ratio elevada de Proinsulina / Insulina</a:t>
            </a:r>
          </a:p>
          <a:p>
            <a:pPr>
              <a:lnSpc>
                <a:spcPct val="150000"/>
              </a:lnSpc>
            </a:pPr>
            <a:r>
              <a:rPr lang="es-ES" b="1" dirty="0" smtClean="0"/>
              <a:t>6.- Secreción aumentada de Glucagón (aumento de glucosa)</a:t>
            </a:r>
          </a:p>
          <a:p>
            <a:pPr>
              <a:lnSpc>
                <a:spcPct val="150000"/>
              </a:lnSpc>
            </a:pPr>
            <a:r>
              <a:rPr lang="es-ES" b="1" dirty="0" smtClean="0"/>
              <a:t>7.- Secreción anormal de </a:t>
            </a:r>
            <a:r>
              <a:rPr lang="es-ES" b="1" dirty="0" err="1" smtClean="0"/>
              <a:t>amilina</a:t>
            </a:r>
            <a:r>
              <a:rPr lang="es-ES" b="1" dirty="0" smtClean="0"/>
              <a:t> (reduce la concentración de glucosa postprandial) </a:t>
            </a:r>
          </a:p>
          <a:p>
            <a:pPr>
              <a:lnSpc>
                <a:spcPct val="150000"/>
              </a:lnSpc>
            </a:pPr>
            <a:r>
              <a:rPr lang="es-ES" b="1" dirty="0" smtClean="0"/>
              <a:t>8.- Enlentecimiento del vaciado gástrico (facilita de reducción de la ingesta y peso corporal)</a:t>
            </a:r>
          </a:p>
          <a:p>
            <a:pPr>
              <a:lnSpc>
                <a:spcPct val="150000"/>
              </a:lnSpc>
            </a:pPr>
            <a:r>
              <a:rPr lang="es-ES" b="1" dirty="0" smtClean="0">
                <a:solidFill>
                  <a:srgbClr val="FF0000"/>
                </a:solidFill>
              </a:rPr>
              <a:t>9.- Reabsorción renal de glucosa (SGLT2) (Mas del 40% de glucemia procede del riñón)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63562" y="6332670"/>
            <a:ext cx="7778692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</a:t>
            </a:r>
            <a:r>
              <a:rPr lang="es-ES" b="1" dirty="0" smtClean="0">
                <a:solidFill>
                  <a:schemeClr val="bg1"/>
                </a:solidFill>
              </a:rPr>
              <a:t>lgunos de estos problemas se intentan resolver con la terapia de incretinas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01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WfjWFFV10uWTy1EGAof3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J4VvJ9vU2qlSeESHFnR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iWo_8gQnUmmWTerY49rF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oTvyPkXcU2Gr4MtQ8sHf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ssAf3iRZEyT9xF_PiMbX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u.PVroy8UOlfyHWoIFMH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9tvakW5r0G.gPqilgJ0i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AYgcJL9_kKh42B2Bzkf4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jxGD_k5oEeeE9FAzk97O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y1F5GgjCUOvTji8n7Hst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u.PVroy8UOlfyHWoIFMH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VGZ4Tk9R0qM4ZC6uaD56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9tvakW5r0G.gPqilgJ0i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9tvakW5r0G.gPqilgJ0i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jxGD_k5oEeeE9FAzk97O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VGZ4Tk9R0qM4ZC6uaD56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exenatide_globa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exenatide_globa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VGZ4Tk9R0qM4ZC6uaD56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VGZ4Tk9R0qM4ZC6uaD56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VGZ4Tk9R0qM4ZC6uaD56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VGZ4Tk9R0qM4ZC6uaD56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VGZ4Tk9R0qM4ZC6uaD56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u1tINb_fEyflRwf2QE.z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3nc7hWFKEG5LmbOGTNRX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ZQPzLDZKk2dyLayKI.7Y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yD6ZprPKkiOzyT.cqNRUg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lásico de Office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18638</TotalTime>
  <Words>3118</Words>
  <Application>Microsoft Office PowerPoint</Application>
  <PresentationFormat>Presentación en pantalla (4:3)</PresentationFormat>
  <Paragraphs>477</Paragraphs>
  <Slides>40</Slides>
  <Notes>15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40</vt:i4>
      </vt:variant>
    </vt:vector>
  </HeadingPairs>
  <TitlesOfParts>
    <vt:vector size="44" baseType="lpstr">
      <vt:lpstr>Tema de Office</vt:lpstr>
      <vt:lpstr>Diseño predeterminado</vt:lpstr>
      <vt:lpstr>think-cell Slide</vt:lpstr>
      <vt:lpstr>Clip</vt:lpstr>
      <vt:lpstr>INCRETINAS: NUEVAS ESTRATEGIAS CONTRA LA DMT2</vt:lpstr>
      <vt:lpstr>Presentación de PowerPoint</vt:lpstr>
      <vt:lpstr>Presentación de PowerPoint</vt:lpstr>
      <vt:lpstr>Presentación de PowerPoint</vt:lpstr>
      <vt:lpstr>Presentación de PowerPoint</vt:lpstr>
      <vt:lpstr>Patogénesis de Diabetes Mellitus tipo 2</vt:lpstr>
      <vt:lpstr>Presentación de PowerPoint</vt:lpstr>
      <vt:lpstr>Presentación de PowerPoint</vt:lpstr>
      <vt:lpstr>Presentación de PowerPoint</vt:lpstr>
      <vt:lpstr>Presentación de PowerPoint</vt:lpstr>
      <vt:lpstr>Insulina y glucagón regulan la homeostasis de la glucosa</vt:lpstr>
      <vt:lpstr>Dinámica de insulina y glucagón en respuesta al alimento en sujetos normales y diabéticos tipo 2</vt:lpstr>
      <vt:lpstr>Presentación de PowerPoint</vt:lpstr>
      <vt:lpstr>Presentación de PowerPoint</vt:lpstr>
      <vt:lpstr>Presentación de PowerPoint</vt:lpstr>
      <vt:lpstr>Presentación de PowerPoint</vt:lpstr>
      <vt:lpstr>PERSPECTIVAS HISTÓRICAS</vt:lpstr>
      <vt:lpstr>Presentación de PowerPoint</vt:lpstr>
      <vt:lpstr>Presentación de PowerPoint</vt:lpstr>
      <vt:lpstr>Presentación de PowerPoint</vt:lpstr>
      <vt:lpstr>La glucosa estimula la secreción de insulina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Universidad de Zaragoza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USER</dc:creator>
  <cp:lastModifiedBy>VERONICA</cp:lastModifiedBy>
  <cp:revision>289</cp:revision>
  <cp:lastPrinted>2012-04-15T07:18:55Z</cp:lastPrinted>
  <dcterms:created xsi:type="dcterms:W3CDTF">2011-01-25T10:34:15Z</dcterms:created>
  <dcterms:modified xsi:type="dcterms:W3CDTF">2012-04-25T09:51:09Z</dcterms:modified>
</cp:coreProperties>
</file>